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79" r:id="rId9"/>
    <p:sldId id="280" r:id="rId10"/>
    <p:sldId id="283" r:id="rId11"/>
    <p:sldId id="282" r:id="rId12"/>
    <p:sldId id="281" r:id="rId13"/>
    <p:sldId id="262" r:id="rId14"/>
    <p:sldId id="263" r:id="rId15"/>
    <p:sldId id="266" r:id="rId16"/>
    <p:sldId id="267" r:id="rId17"/>
    <p:sldId id="268" r:id="rId18"/>
    <p:sldId id="270" r:id="rId19"/>
    <p:sldId id="271" r:id="rId20"/>
    <p:sldId id="269" r:id="rId21"/>
    <p:sldId id="272" r:id="rId22"/>
    <p:sldId id="273" r:id="rId23"/>
    <p:sldId id="274" r:id="rId24"/>
    <p:sldId id="275" r:id="rId25"/>
    <p:sldId id="277" r:id="rId2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8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53F9D-9FE1-4E27-B599-2B8E3108A49F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97DDE-3A6F-497F-A7EC-2C2CE024C2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51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29.11.2020.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embed/9287c56473674f23ab92a5585ed3ec48?themeId=48&amp;templateId=35'%20frameborder='0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8f66c734-eb93-4e57-b514-41153d7aba63/assets/audio/21_interview_part_2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hyperlink" Target="https://www.e-sfera.hr/dodatni-digitalni-sadrzaji/8f66c734-eb93-4e57-b514-41153d7aba63/assets/audio/21_interview_part_2.mp3" TargetMode="Externa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f66c734-eb93-4e57-b514-41153d7aba63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8f66c734-eb93-4e57-b514-41153d7aba63/assets/audio/20_interview_part_1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186" y="1593637"/>
            <a:ext cx="8590670" cy="1325194"/>
          </a:xfrm>
        </p:spPr>
        <p:txBody>
          <a:bodyPr>
            <a:normAutofit/>
          </a:bodyPr>
          <a:lstStyle/>
          <a:p>
            <a:r>
              <a:rPr lang="hr-HR" sz="6600" b="1" dirty="0" smtClean="0">
                <a:solidFill>
                  <a:srgbClr val="FF0000"/>
                </a:solidFill>
              </a:rPr>
              <a:t>UNIT 3: School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40902" y="3067040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smtClean="0"/>
              <a:t>Pupil of the month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833351" y="1589659"/>
            <a:ext cx="3363427" cy="4485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445" y="5743575"/>
            <a:ext cx="521455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3037" y="728662"/>
            <a:ext cx="90439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Look</a:t>
            </a:r>
            <a:r>
              <a:rPr lang="hr-HR" sz="2400" dirty="0" smtClean="0"/>
              <a:t> at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examples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Pogledaj primjere.</a:t>
            </a:r>
          </a:p>
          <a:p>
            <a:endParaRPr lang="hr-HR" sz="2400" i="1" dirty="0"/>
          </a:p>
          <a:p>
            <a:pPr>
              <a:lnSpc>
                <a:spcPct val="150000"/>
              </a:lnSpc>
            </a:pPr>
            <a:r>
              <a:rPr lang="hr-HR" sz="2400" dirty="0" err="1" smtClean="0">
                <a:solidFill>
                  <a:srgbClr val="FF0000"/>
                </a:solidFill>
              </a:rPr>
              <a:t>Our</a:t>
            </a:r>
            <a:r>
              <a:rPr lang="hr-HR" sz="2400" dirty="0" smtClean="0">
                <a:solidFill>
                  <a:srgbClr val="FF0000"/>
                </a:solidFill>
              </a:rPr>
              <a:t> English </a:t>
            </a:r>
            <a:r>
              <a:rPr lang="hr-HR" sz="2400" dirty="0" err="1" smtClean="0">
                <a:solidFill>
                  <a:srgbClr val="FF0000"/>
                </a:solidFill>
              </a:rPr>
              <a:t>teacher</a:t>
            </a:r>
            <a:r>
              <a:rPr lang="hr-HR" sz="2400" dirty="0" smtClean="0">
                <a:solidFill>
                  <a:srgbClr val="FF0000"/>
                </a:solidFill>
              </a:rPr>
              <a:t> </a:t>
            </a:r>
            <a:r>
              <a:rPr lang="hr-HR" sz="2400" dirty="0" err="1" smtClean="0"/>
              <a:t>play</a:t>
            </a:r>
            <a:r>
              <a:rPr lang="hr-HR" sz="2400" dirty="0" err="1" smtClean="0">
                <a:solidFill>
                  <a:srgbClr val="FF0000"/>
                </a:solidFill>
              </a:rPr>
              <a:t>s</a:t>
            </a:r>
            <a:r>
              <a:rPr lang="hr-HR" sz="2400" dirty="0" smtClean="0"/>
              <a:t> music. </a:t>
            </a:r>
            <a:r>
              <a:rPr lang="hr-HR" sz="2400" dirty="0" smtClean="0">
                <a:sym typeface="Wingdings" panose="05000000000000000000" pitchFamily="2" charset="2"/>
              </a:rPr>
              <a:t> 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He/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She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play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hr-HR" sz="2400" dirty="0" smtClean="0">
                <a:sym typeface="Wingdings" panose="05000000000000000000" pitchFamily="2" charset="2"/>
              </a:rPr>
              <a:t> music.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Our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Geography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teacher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tell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jokes</a:t>
            </a:r>
            <a:r>
              <a:rPr lang="hr-HR" sz="2400" dirty="0" smtClean="0">
                <a:sym typeface="Wingdings" panose="05000000000000000000" pitchFamily="2" charset="2"/>
              </a:rPr>
              <a:t>.  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He/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She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tell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jokes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The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school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knows</a:t>
            </a:r>
            <a:r>
              <a:rPr lang="hr-HR" sz="2400" dirty="0" smtClean="0">
                <a:sym typeface="Wingdings" panose="05000000000000000000" pitchFamily="2" charset="2"/>
              </a:rPr>
              <a:t>.  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It</a:t>
            </a:r>
            <a:r>
              <a:rPr lang="hr-HR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knows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  <a:endParaRPr lang="hr-HR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557337" y="4314825"/>
            <a:ext cx="8815388" cy="16927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600" b="1" i="1" dirty="0" smtClean="0"/>
              <a:t>Zapamti!</a:t>
            </a:r>
          </a:p>
          <a:p>
            <a:endParaRPr lang="hr-HR" sz="2600" b="1" dirty="0" smtClean="0"/>
          </a:p>
          <a:p>
            <a:r>
              <a:rPr lang="hr-HR" sz="2600" i="1" dirty="0" smtClean="0"/>
              <a:t>Glagolu moramo dodati nastavak </a:t>
            </a:r>
            <a:r>
              <a:rPr lang="hr-HR" sz="2600" i="1" dirty="0" smtClean="0">
                <a:solidFill>
                  <a:srgbClr val="FF0000"/>
                </a:solidFill>
              </a:rPr>
              <a:t>–s</a:t>
            </a:r>
            <a:r>
              <a:rPr lang="hr-HR" sz="2600" i="1" dirty="0" smtClean="0"/>
              <a:t> ili </a:t>
            </a:r>
            <a:r>
              <a:rPr lang="hr-HR" sz="2600" i="1" dirty="0" smtClean="0">
                <a:solidFill>
                  <a:srgbClr val="FF0000"/>
                </a:solidFill>
              </a:rPr>
              <a:t>–</a:t>
            </a:r>
            <a:r>
              <a:rPr lang="hr-HR" sz="2600" i="1" dirty="0" err="1" smtClean="0">
                <a:solidFill>
                  <a:srgbClr val="FF0000"/>
                </a:solidFill>
              </a:rPr>
              <a:t>es</a:t>
            </a:r>
            <a:r>
              <a:rPr lang="hr-HR" sz="2600" i="1" dirty="0" smtClean="0">
                <a:solidFill>
                  <a:srgbClr val="FF0000"/>
                </a:solidFill>
              </a:rPr>
              <a:t> </a:t>
            </a:r>
            <a:r>
              <a:rPr lang="hr-HR" sz="2600" i="1" dirty="0" smtClean="0"/>
              <a:t>u 3. licu jednine (u rečenicama s </a:t>
            </a:r>
            <a:r>
              <a:rPr lang="hr-HR" sz="2600" b="1" i="1" dirty="0" smtClean="0"/>
              <a:t>he</a:t>
            </a:r>
            <a:r>
              <a:rPr lang="hr-HR" sz="2600" i="1" dirty="0" smtClean="0"/>
              <a:t>, </a:t>
            </a:r>
            <a:r>
              <a:rPr lang="hr-HR" sz="2600" b="1" i="1" dirty="0" err="1" smtClean="0"/>
              <a:t>she</a:t>
            </a:r>
            <a:r>
              <a:rPr lang="hr-HR" sz="2600" b="1" i="1" dirty="0" smtClean="0"/>
              <a:t> </a:t>
            </a:r>
            <a:r>
              <a:rPr lang="hr-HR" sz="2600" i="1" dirty="0" smtClean="0"/>
              <a:t>ili </a:t>
            </a:r>
            <a:r>
              <a:rPr lang="hr-HR" sz="2600" b="1" i="1" dirty="0" err="1" smtClean="0"/>
              <a:t>it</a:t>
            </a:r>
            <a:r>
              <a:rPr lang="hr-HR" sz="2600" i="1" dirty="0" smtClean="0"/>
              <a:t>).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317066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526" y="485346"/>
            <a:ext cx="8097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b="1" dirty="0" err="1" smtClean="0"/>
              <a:t>Let’s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form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sentences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in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the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Present</a:t>
            </a:r>
            <a:r>
              <a:rPr lang="hr-HR" sz="2600" b="1" dirty="0" smtClean="0"/>
              <a:t> </a:t>
            </a:r>
            <a:r>
              <a:rPr lang="hr-HR" sz="2600" b="1" dirty="0" err="1" smtClean="0"/>
              <a:t>Simple</a:t>
            </a:r>
            <a:r>
              <a:rPr lang="hr-HR" sz="2600" b="1" dirty="0" smtClean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9528" y="1424066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I      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719528" y="1916509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You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719528" y="2408952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We</a:t>
            </a:r>
            <a:r>
              <a:rPr lang="hr-HR" sz="2600" dirty="0" smtClean="0"/>
              <a:t> 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719528" y="2901395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They</a:t>
            </a:r>
            <a:r>
              <a:rPr lang="hr-HR" sz="2600" dirty="0" smtClean="0"/>
              <a:t>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0" name="TextBox 9"/>
          <p:cNvSpPr txBox="1"/>
          <p:nvPr/>
        </p:nvSpPr>
        <p:spPr>
          <a:xfrm>
            <a:off x="719528" y="4032620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/>
              <a:t>He  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719527" y="4525063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She</a:t>
            </a:r>
            <a:r>
              <a:rPr lang="hr-HR" sz="2600" dirty="0" smtClean="0"/>
              <a:t> 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2" name="TextBox 11"/>
          <p:cNvSpPr txBox="1"/>
          <p:nvPr/>
        </p:nvSpPr>
        <p:spPr>
          <a:xfrm>
            <a:off x="719526" y="5017506"/>
            <a:ext cx="7210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It</a:t>
            </a:r>
            <a:r>
              <a:rPr lang="hr-HR" sz="2600" dirty="0" smtClean="0"/>
              <a:t>                        (</a:t>
            </a:r>
            <a:r>
              <a:rPr lang="hr-HR" sz="2600" dirty="0" err="1" smtClean="0"/>
              <a:t>play</a:t>
            </a:r>
            <a:r>
              <a:rPr lang="hr-HR" sz="2600" dirty="0" smtClean="0"/>
              <a:t>)  </a:t>
            </a:r>
            <a:r>
              <a:rPr lang="hr-HR" sz="2600" dirty="0" err="1" smtClean="0"/>
              <a:t>tennis</a:t>
            </a:r>
            <a:r>
              <a:rPr lang="hr-HR" sz="2600" dirty="0" smtClean="0"/>
              <a:t>.</a:t>
            </a:r>
            <a:endParaRPr lang="hr-HR" sz="2600" dirty="0"/>
          </a:p>
        </p:txBody>
      </p:sp>
      <p:sp>
        <p:nvSpPr>
          <p:cNvPr id="13" name="TextBox 12"/>
          <p:cNvSpPr txBox="1"/>
          <p:nvPr/>
        </p:nvSpPr>
        <p:spPr>
          <a:xfrm>
            <a:off x="1139252" y="1424065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endParaRPr lang="hr-HR" sz="26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11573" y="1916508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endParaRPr lang="hr-HR" sz="2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411573" y="2408951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endParaRPr lang="hr-HR" sz="26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46354" y="2901394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endParaRPr lang="hr-HR" sz="26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471534" y="3982601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r>
              <a:rPr lang="hr-HR" sz="2600" i="1" dirty="0" err="1" smtClean="0">
                <a:solidFill>
                  <a:srgbClr val="FF0000"/>
                </a:solidFill>
              </a:rPr>
              <a:t>s</a:t>
            </a:r>
            <a:endParaRPr lang="hr-HR" sz="26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26498" y="4525062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r>
              <a:rPr lang="hr-HR" sz="2600" i="1" dirty="0" err="1" smtClean="0">
                <a:solidFill>
                  <a:srgbClr val="FF0000"/>
                </a:solidFill>
              </a:rPr>
              <a:t>s</a:t>
            </a:r>
            <a:endParaRPr lang="hr-HR" sz="26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71534" y="5017505"/>
            <a:ext cx="12142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err="1" smtClean="0"/>
              <a:t>play</a:t>
            </a:r>
            <a:r>
              <a:rPr lang="hr-HR" sz="2600" i="1" dirty="0" err="1" smtClean="0">
                <a:solidFill>
                  <a:srgbClr val="FF0000"/>
                </a:solidFill>
              </a:rPr>
              <a:t>s</a:t>
            </a:r>
            <a:endParaRPr lang="hr-HR" sz="26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657975" y="2555291"/>
            <a:ext cx="5157787" cy="15696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i="1" dirty="0" err="1" smtClean="0"/>
              <a:t>Present</a:t>
            </a:r>
            <a:r>
              <a:rPr lang="hr-HR" sz="2400" i="1" dirty="0" smtClean="0"/>
              <a:t> </a:t>
            </a:r>
            <a:r>
              <a:rPr lang="hr-HR" sz="2400" i="1" dirty="0" err="1" smtClean="0"/>
              <a:t>Simple</a:t>
            </a:r>
            <a:r>
              <a:rPr lang="hr-HR" sz="2400" i="1" dirty="0" smtClean="0"/>
              <a:t> koristimo kad govorimo o svojim navikama ili dnevnim rutinama, radnjama koje se stalno ponavljaju.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4926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88044"/>
            <a:ext cx="10323238" cy="36528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7275" y="485775"/>
            <a:ext cx="100946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Copy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task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notebook</a:t>
            </a:r>
            <a:r>
              <a:rPr lang="hr-HR" sz="2600" dirty="0" smtClean="0"/>
              <a:t>. </a:t>
            </a:r>
            <a:r>
              <a:rPr lang="hr-HR" sz="2600" dirty="0" err="1" smtClean="0"/>
              <a:t>Add</a:t>
            </a:r>
            <a:r>
              <a:rPr lang="hr-HR" sz="2600" dirty="0" smtClean="0"/>
              <a:t> / </a:t>
            </a:r>
            <a:r>
              <a:rPr lang="hr-HR" sz="2600" dirty="0" err="1" smtClean="0"/>
              <a:t>or</a:t>
            </a:r>
            <a:r>
              <a:rPr lang="hr-HR" sz="2600" dirty="0" smtClean="0"/>
              <a:t> –s / -</a:t>
            </a:r>
            <a:r>
              <a:rPr lang="hr-HR" sz="2600" dirty="0" err="1" smtClean="0"/>
              <a:t>es</a:t>
            </a:r>
            <a:r>
              <a:rPr lang="hr-HR" sz="2600" dirty="0" smtClean="0"/>
              <a:t> to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verbs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Prepiši zadatak u svoju bilježnicu. Na crtu napiši / (ako glagolu ne trebamo dodati nastavak) ili –s ili –</a:t>
            </a:r>
            <a:r>
              <a:rPr lang="hr-HR" sz="2600" i="1" dirty="0" err="1" smtClean="0"/>
              <a:t>es</a:t>
            </a:r>
            <a:r>
              <a:rPr lang="hr-HR" sz="2600" i="1" dirty="0" smtClean="0"/>
              <a:t> (ako je potrebno dodati nastavak).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843088" y="2971801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0000"/>
                </a:solidFill>
              </a:rPr>
              <a:t>/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3131" y="3645723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0000"/>
                </a:solidFill>
              </a:rPr>
              <a:t>/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3131" y="4426775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0000"/>
                </a:solidFill>
              </a:rPr>
              <a:t>/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8388" y="5163979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0000"/>
                </a:solidFill>
              </a:rPr>
              <a:t>/</a:t>
            </a:r>
            <a:endParaRPr lang="hr-HR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55857" y="4426775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63038" y="3752853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28127" y="3004578"/>
            <a:ext cx="61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0551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844955" cy="67083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44956" y="313899"/>
            <a:ext cx="6801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workbook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33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complete</a:t>
            </a:r>
            <a:r>
              <a:rPr lang="hr-HR" sz="2400" dirty="0" smtClean="0"/>
              <a:t> </a:t>
            </a:r>
            <a:r>
              <a:rPr lang="hr-HR" sz="2400" dirty="0" err="1" smtClean="0"/>
              <a:t>task</a:t>
            </a:r>
            <a:r>
              <a:rPr lang="hr-HR" sz="2400" dirty="0" smtClean="0"/>
              <a:t> 2.</a:t>
            </a:r>
          </a:p>
          <a:p>
            <a:r>
              <a:rPr lang="hr-HR" sz="2400" i="1" dirty="0" smtClean="0"/>
              <a:t>Otvori radnu bilježnicu na str. 33 i riješi zadatak 2.</a:t>
            </a:r>
            <a:endParaRPr lang="hr-HR" sz="24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285" y="313898"/>
            <a:ext cx="6390497" cy="598475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421875" y="996287"/>
            <a:ext cx="791570" cy="4625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/>
          <p:cNvSpPr/>
          <p:nvPr/>
        </p:nvSpPr>
        <p:spPr>
          <a:xfrm>
            <a:off x="3018430" y="1558120"/>
            <a:ext cx="680113" cy="4625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3358485" y="2103273"/>
            <a:ext cx="1063389" cy="4625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/>
          <p:cNvSpPr/>
          <p:nvPr/>
        </p:nvSpPr>
        <p:spPr>
          <a:xfrm>
            <a:off x="4281987" y="2648426"/>
            <a:ext cx="412844" cy="4496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4333163" y="3210259"/>
            <a:ext cx="470848" cy="4920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5022376" y="3702341"/>
            <a:ext cx="1214651" cy="5284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Oval 12"/>
          <p:cNvSpPr/>
          <p:nvPr/>
        </p:nvSpPr>
        <p:spPr>
          <a:xfrm>
            <a:off x="4612944" y="4287672"/>
            <a:ext cx="791570" cy="4625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Oval 13"/>
          <p:cNvSpPr/>
          <p:nvPr/>
        </p:nvSpPr>
        <p:spPr>
          <a:xfrm>
            <a:off x="3358485" y="5227092"/>
            <a:ext cx="923502" cy="5186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392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9809" y="1897039"/>
            <a:ext cx="10153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a </a:t>
            </a:r>
            <a:r>
              <a:rPr lang="hr-HR" sz="2400" dirty="0" err="1" smtClean="0"/>
              <a:t>pupil</a:t>
            </a:r>
            <a:r>
              <a:rPr lang="hr-HR" sz="2400" dirty="0" smtClean="0"/>
              <a:t> </a:t>
            </a:r>
            <a:r>
              <a:rPr lang="hr-HR" sz="2400" dirty="0" err="1" smtClean="0"/>
              <a:t>of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month</a:t>
            </a:r>
            <a:r>
              <a:rPr lang="hr-HR" sz="2400" dirty="0" smtClean="0"/>
              <a:t> do? </a:t>
            </a:r>
            <a:r>
              <a:rPr lang="hr-HR" sz="2400" dirty="0" err="1" smtClean="0"/>
              <a:t>Play</a:t>
            </a:r>
            <a:r>
              <a:rPr lang="hr-HR" sz="2400" dirty="0" smtClean="0"/>
              <a:t> </a:t>
            </a:r>
            <a:r>
              <a:rPr lang="hr-HR" sz="2400" dirty="0" err="1" smtClean="0"/>
              <a:t>this</a:t>
            </a:r>
            <a:r>
              <a:rPr lang="hr-HR" sz="2400" dirty="0" smtClean="0"/>
              <a:t> game.</a:t>
            </a:r>
            <a:br>
              <a:rPr lang="hr-HR" sz="2400" dirty="0" smtClean="0"/>
            </a:br>
            <a:r>
              <a:rPr lang="hr-HR" sz="2400" i="1" dirty="0" smtClean="0"/>
              <a:t>Što učenik mjeseca radi? Odigraj </a:t>
            </a:r>
            <a:r>
              <a:rPr lang="hr-HR" sz="2400" i="1" dirty="0"/>
              <a:t>igru.</a:t>
            </a:r>
            <a:br>
              <a:rPr lang="hr-HR" sz="2400" i="1" dirty="0"/>
            </a:br>
            <a:r>
              <a:rPr lang="hr-HR" sz="2400" i="1" dirty="0"/>
              <a:t/>
            </a:r>
            <a:br>
              <a:rPr lang="hr-HR" sz="2400" i="1" dirty="0"/>
            </a:br>
            <a:r>
              <a:rPr lang="hr-HR" sz="2400" i="1" dirty="0" err="1">
                <a:hlinkClick r:id="rId2"/>
              </a:rPr>
              <a:t>https</a:t>
            </a:r>
            <a:r>
              <a:rPr lang="hr-HR" sz="2400" i="1" dirty="0">
                <a:hlinkClick r:id="rId2"/>
              </a:rPr>
              <a:t>://</a:t>
            </a:r>
            <a:r>
              <a:rPr lang="hr-HR" sz="2400" i="1" dirty="0" err="1">
                <a:hlinkClick r:id="rId2"/>
              </a:rPr>
              <a:t>wordwall.net</a:t>
            </a:r>
            <a:r>
              <a:rPr lang="hr-HR" sz="2400" i="1" dirty="0">
                <a:hlinkClick r:id="rId2"/>
              </a:rPr>
              <a:t>/</a:t>
            </a:r>
            <a:r>
              <a:rPr lang="hr-HR" sz="2400" i="1" dirty="0" err="1">
                <a:hlinkClick r:id="rId2"/>
              </a:rPr>
              <a:t>embed</a:t>
            </a:r>
            <a:r>
              <a:rPr lang="hr-HR" sz="2400" i="1" dirty="0">
                <a:hlinkClick r:id="rId2"/>
              </a:rPr>
              <a:t>/</a:t>
            </a:r>
            <a:r>
              <a:rPr lang="hr-HR" sz="2400" i="1" dirty="0" err="1">
                <a:hlinkClick r:id="rId2"/>
              </a:rPr>
              <a:t>9287c56473674f23ab92a5585ed3ec48?themeId</a:t>
            </a:r>
            <a:r>
              <a:rPr lang="hr-HR" sz="2400" i="1" dirty="0">
                <a:hlinkClick r:id="rId2"/>
              </a:rPr>
              <a:t>=</a:t>
            </a:r>
            <a:r>
              <a:rPr lang="hr-HR" sz="2400" i="1" dirty="0" err="1">
                <a:hlinkClick r:id="rId2"/>
              </a:rPr>
              <a:t>48&amp;templateId</a:t>
            </a:r>
            <a:r>
              <a:rPr lang="hr-HR" sz="2400" i="1" dirty="0">
                <a:hlinkClick r:id="rId2"/>
              </a:rPr>
              <a:t>=</a:t>
            </a:r>
            <a:r>
              <a:rPr lang="hr-HR" sz="2400" i="1" dirty="0" err="1">
                <a:hlinkClick r:id="rId2"/>
              </a:rPr>
              <a:t>35%27%20frameborder</a:t>
            </a:r>
            <a:r>
              <a:rPr lang="hr-HR" sz="2400" i="1" dirty="0">
                <a:hlinkClick r:id="rId2"/>
              </a:rPr>
              <a:t>=%</a:t>
            </a:r>
            <a:r>
              <a:rPr lang="hr-HR" sz="2400" i="1" dirty="0" smtClean="0">
                <a:hlinkClick r:id="rId2"/>
              </a:rPr>
              <a:t>270</a:t>
            </a:r>
            <a:r>
              <a:rPr lang="hr-HR" sz="2400" i="1" dirty="0" smtClean="0"/>
              <a:t> 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256048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4844955" cy="67018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8161" y="327546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45</a:t>
            </a:r>
            <a:endParaRPr lang="hr-H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561" y="2207009"/>
            <a:ext cx="8378553" cy="18322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2413" y="694786"/>
            <a:ext cx="7635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Poslušaj </a:t>
            </a:r>
            <a:r>
              <a:rPr lang="hr-HR" sz="2400" i="1" dirty="0" err="1" smtClean="0"/>
              <a:t>Ollijevu</a:t>
            </a:r>
            <a:r>
              <a:rPr lang="hr-HR" sz="2400" i="1" dirty="0" smtClean="0"/>
              <a:t> učiteljicu matematike i odgovori na pitanje:</a:t>
            </a:r>
            <a:br>
              <a:rPr lang="hr-HR" sz="2400" i="1" dirty="0" smtClean="0"/>
            </a:br>
            <a:r>
              <a:rPr lang="hr-HR" sz="2400" i="1" dirty="0" smtClean="0"/>
              <a:t/>
            </a:r>
            <a:br>
              <a:rPr lang="hr-HR" sz="2400" i="1" dirty="0" smtClean="0"/>
            </a:br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she</a:t>
            </a:r>
            <a:r>
              <a:rPr lang="hr-HR" sz="2400" dirty="0" smtClean="0"/>
              <a:t> </a:t>
            </a:r>
            <a:r>
              <a:rPr lang="hr-HR" sz="2400" dirty="0" err="1" smtClean="0"/>
              <a:t>say</a:t>
            </a:r>
            <a:r>
              <a:rPr lang="hr-HR" sz="2400" dirty="0" smtClean="0"/>
              <a:t> </a:t>
            </a:r>
            <a:r>
              <a:rPr lang="hr-HR" sz="2400" dirty="0" err="1" smtClean="0"/>
              <a:t>about</a:t>
            </a:r>
            <a:r>
              <a:rPr lang="hr-HR" sz="2400" dirty="0" smtClean="0"/>
              <a:t> </a:t>
            </a:r>
            <a:r>
              <a:rPr lang="hr-HR" sz="2400" dirty="0" err="1" smtClean="0"/>
              <a:t>Ollie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ona govori o </a:t>
            </a:r>
            <a:r>
              <a:rPr lang="hr-HR" sz="2400" i="1" dirty="0" err="1" smtClean="0"/>
              <a:t>Olliju</a:t>
            </a:r>
            <a:r>
              <a:rPr lang="hr-HR" sz="2400" i="1" dirty="0" smtClean="0"/>
              <a:t>?</a:t>
            </a:r>
            <a:endParaRPr lang="hr-HR" sz="2400" i="1" dirty="0"/>
          </a:p>
        </p:txBody>
      </p:sp>
      <p:pic>
        <p:nvPicPr>
          <p:cNvPr id="8" name="3.3.+Interview+-+part+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18134" y="4941844"/>
            <a:ext cx="609600" cy="609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38028" y="4656493"/>
            <a:ext cx="3975461" cy="14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7"/>
              </a:rPr>
              <a:t>https</a:t>
            </a:r>
            <a:r>
              <a:rPr lang="hr-HR" dirty="0">
                <a:hlinkClick r:id="rId7"/>
              </a:rPr>
              <a:t>://</a:t>
            </a:r>
            <a:r>
              <a:rPr lang="hr-HR" dirty="0" err="1" smtClean="0">
                <a:hlinkClick r:id="rId7"/>
              </a:rPr>
              <a:t>www.e-sfera.hr</a:t>
            </a:r>
            <a:r>
              <a:rPr lang="hr-HR" dirty="0" smtClean="0">
                <a:hlinkClick r:id="rId7"/>
              </a:rPr>
              <a:t>/dodatni-digitalni-</a:t>
            </a:r>
            <a:r>
              <a:rPr lang="hr-HR" dirty="0" err="1" smtClean="0">
                <a:hlinkClick r:id="rId7"/>
              </a:rPr>
              <a:t>sadrzaji</a:t>
            </a:r>
            <a:r>
              <a:rPr lang="hr-HR" dirty="0" smtClean="0">
                <a:hlinkClick r:id="rId7"/>
              </a:rPr>
              <a:t>/</a:t>
            </a:r>
            <a:r>
              <a:rPr lang="hr-HR" dirty="0" err="1" smtClean="0">
                <a:hlinkClick r:id="rId7"/>
              </a:rPr>
              <a:t>8f66c734-eb93-4e57-b514-41153d7aba63</a:t>
            </a:r>
            <a:r>
              <a:rPr lang="hr-HR" dirty="0" smtClean="0">
                <a:hlinkClick r:id="rId7"/>
              </a:rPr>
              <a:t>/</a:t>
            </a:r>
            <a:r>
              <a:rPr lang="hr-HR" dirty="0" err="1" smtClean="0">
                <a:hlinkClick r:id="rId7"/>
              </a:rPr>
              <a:t>assets</a:t>
            </a:r>
            <a:r>
              <a:rPr lang="hr-HR" dirty="0" smtClean="0">
                <a:hlinkClick r:id="rId7"/>
              </a:rPr>
              <a:t>/audio/</a:t>
            </a:r>
            <a:r>
              <a:rPr lang="hr-HR" dirty="0" err="1" smtClean="0">
                <a:hlinkClick r:id="rId7"/>
              </a:rPr>
              <a:t>21_interview_part_2.mp3</a:t>
            </a:r>
            <a:r>
              <a:rPr lang="hr-HR" dirty="0" smtClean="0"/>
              <a:t>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3738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77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5" grpId="1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3.3.+Interview+-+part+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30838" y="5113989"/>
            <a:ext cx="609600" cy="609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38028" y="4656493"/>
            <a:ext cx="3975461" cy="14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5"/>
              </a:rPr>
              <a:t>https</a:t>
            </a:r>
            <a:r>
              <a:rPr lang="hr-HR" dirty="0">
                <a:hlinkClick r:id="rId5"/>
              </a:rPr>
              <a:t>://</a:t>
            </a:r>
            <a:r>
              <a:rPr lang="hr-HR" dirty="0" err="1" smtClean="0">
                <a:hlinkClick r:id="rId5"/>
              </a:rPr>
              <a:t>www.e-sfera.hr</a:t>
            </a:r>
            <a:r>
              <a:rPr lang="hr-HR" dirty="0" smtClean="0">
                <a:hlinkClick r:id="rId5"/>
              </a:rPr>
              <a:t>/dodatni-digitalni-</a:t>
            </a:r>
            <a:r>
              <a:rPr lang="hr-HR" dirty="0" err="1" smtClean="0">
                <a:hlinkClick r:id="rId5"/>
              </a:rPr>
              <a:t>sadrzaji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8f66c734-eb93-4e57-b514-41153d7aba63</a:t>
            </a:r>
            <a:r>
              <a:rPr lang="hr-HR" dirty="0" smtClean="0">
                <a:hlinkClick r:id="rId5"/>
              </a:rPr>
              <a:t>/</a:t>
            </a:r>
            <a:r>
              <a:rPr lang="hr-HR" dirty="0" err="1" smtClean="0">
                <a:hlinkClick r:id="rId5"/>
              </a:rPr>
              <a:t>assets</a:t>
            </a:r>
            <a:r>
              <a:rPr lang="hr-HR" dirty="0" smtClean="0">
                <a:hlinkClick r:id="rId5"/>
              </a:rPr>
              <a:t>/audio/</a:t>
            </a:r>
            <a:r>
              <a:rPr lang="hr-HR" dirty="0" err="1" smtClean="0">
                <a:hlinkClick r:id="rId5"/>
              </a:rPr>
              <a:t>21_interview_part_2.mp3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681" y="696178"/>
            <a:ext cx="5809255" cy="40119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51427" y="956860"/>
            <a:ext cx="4885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Listen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circle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words</a:t>
            </a:r>
            <a:r>
              <a:rPr lang="hr-HR" sz="2400" dirty="0" smtClean="0"/>
              <a:t>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hear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Slušaj i zaokruži riječi koje čuješ.</a:t>
            </a:r>
            <a:endParaRPr lang="hr-HR" sz="2400" i="1" dirty="0"/>
          </a:p>
        </p:txBody>
      </p:sp>
      <p:sp>
        <p:nvSpPr>
          <p:cNvPr id="10" name="Oval 9"/>
          <p:cNvSpPr/>
          <p:nvPr/>
        </p:nvSpPr>
        <p:spPr>
          <a:xfrm>
            <a:off x="973681" y="1446663"/>
            <a:ext cx="1523859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2695574" y="2963838"/>
            <a:ext cx="1917369" cy="7892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Oval 11"/>
          <p:cNvSpPr/>
          <p:nvPr/>
        </p:nvSpPr>
        <p:spPr>
          <a:xfrm>
            <a:off x="5173708" y="1446663"/>
            <a:ext cx="1523859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Oval 12"/>
          <p:cNvSpPr/>
          <p:nvPr/>
        </p:nvSpPr>
        <p:spPr>
          <a:xfrm>
            <a:off x="1146765" y="3753133"/>
            <a:ext cx="1896686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Oval 13"/>
          <p:cNvSpPr/>
          <p:nvPr/>
        </p:nvSpPr>
        <p:spPr>
          <a:xfrm>
            <a:off x="1333178" y="2235958"/>
            <a:ext cx="1523859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Oval 14"/>
          <p:cNvSpPr/>
          <p:nvPr/>
        </p:nvSpPr>
        <p:spPr>
          <a:xfrm>
            <a:off x="4963517" y="2235958"/>
            <a:ext cx="1523859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Oval 15"/>
          <p:cNvSpPr/>
          <p:nvPr/>
        </p:nvSpPr>
        <p:spPr>
          <a:xfrm>
            <a:off x="4963517" y="3025253"/>
            <a:ext cx="1523859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Oval 16"/>
          <p:cNvSpPr/>
          <p:nvPr/>
        </p:nvSpPr>
        <p:spPr>
          <a:xfrm>
            <a:off x="3025463" y="2205251"/>
            <a:ext cx="1091891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32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7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28298" y="806986"/>
            <a:ext cx="10153934" cy="397031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words</a:t>
            </a:r>
            <a:r>
              <a:rPr lang="hr-HR" sz="2400" dirty="0" smtClean="0"/>
              <a:t> </a:t>
            </a:r>
            <a:r>
              <a:rPr lang="hr-HR" sz="2400" dirty="0" err="1" smtClean="0"/>
              <a:t>mean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znače ove riječi?</a:t>
            </a:r>
          </a:p>
          <a:p>
            <a:endParaRPr lang="hr-HR" sz="2400" i="1" dirty="0"/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great</a:t>
            </a:r>
            <a:r>
              <a:rPr lang="hr-HR" sz="2400" dirty="0" smtClean="0"/>
              <a:t> – 				hard-</a:t>
            </a:r>
            <a:r>
              <a:rPr lang="hr-HR" sz="2400" dirty="0" err="1" smtClean="0"/>
              <a:t>working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handsome</a:t>
            </a:r>
            <a:r>
              <a:rPr lang="hr-HR" sz="2400" dirty="0" smtClean="0"/>
              <a:t> –				</a:t>
            </a:r>
            <a:r>
              <a:rPr lang="hr-HR" sz="2400" dirty="0" err="1" smtClean="0"/>
              <a:t>helpful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smtClean="0"/>
              <a:t>rude – 					</a:t>
            </a:r>
            <a:r>
              <a:rPr lang="hr-HR" sz="2400" dirty="0" err="1" smtClean="0"/>
              <a:t>responsible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kind</a:t>
            </a:r>
            <a:r>
              <a:rPr lang="hr-HR" sz="2400" dirty="0" smtClean="0"/>
              <a:t> –					</a:t>
            </a:r>
            <a:r>
              <a:rPr lang="hr-HR" sz="2400" dirty="0" err="1" smtClean="0"/>
              <a:t>friendly</a:t>
            </a:r>
            <a:r>
              <a:rPr lang="hr-HR" sz="2400" dirty="0" smtClean="0"/>
              <a:t> –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cruel</a:t>
            </a:r>
            <a:r>
              <a:rPr lang="hr-HR" sz="2400" dirty="0" smtClean="0"/>
              <a:t> –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24584" y="3125840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bezobrazan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950191" y="2573019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l</a:t>
            </a:r>
            <a:r>
              <a:rPr lang="hr-HR" sz="2400" i="1" dirty="0" smtClean="0"/>
              <a:t>ijep, zgodan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320119" y="2049004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super</a:t>
            </a:r>
            <a:endParaRPr lang="hr-HR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320119" y="3634009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ljubazan</a:t>
            </a:r>
            <a:endParaRPr lang="hr-HR" sz="2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20119" y="4188682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okrutan</a:t>
            </a:r>
            <a:endParaRPr lang="hr-HR" sz="2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13343" y="2024641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marljiv</a:t>
            </a:r>
            <a:endParaRPr lang="hr-HR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87818" y="2546777"/>
            <a:ext cx="2815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k</a:t>
            </a:r>
            <a:r>
              <a:rPr lang="hr-HR" sz="2400" i="1" dirty="0" smtClean="0"/>
              <a:t>oji rado pomaže</a:t>
            </a:r>
            <a:endParaRPr lang="hr-HR" sz="2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667763" y="3120490"/>
            <a:ext cx="207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odgovoran</a:t>
            </a:r>
            <a:endParaRPr lang="hr-HR" sz="2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7187818" y="3669308"/>
            <a:ext cx="4194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prijateljski raspoložen, srdačan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97078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844955" cy="67083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4264" y="354843"/>
            <a:ext cx="68011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workbook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33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complete</a:t>
            </a:r>
            <a:r>
              <a:rPr lang="hr-HR" sz="2400" dirty="0" smtClean="0"/>
              <a:t> </a:t>
            </a:r>
            <a:r>
              <a:rPr lang="hr-HR" sz="2400" dirty="0" err="1" smtClean="0"/>
              <a:t>task</a:t>
            </a:r>
            <a:r>
              <a:rPr lang="hr-HR" sz="2400" dirty="0" smtClean="0"/>
              <a:t> </a:t>
            </a:r>
            <a:r>
              <a:rPr lang="hr-HR" sz="2400" dirty="0" err="1" smtClean="0"/>
              <a:t>1a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1b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Otvori radnu bilježnicu na str. 33 i riješi zadatak </a:t>
            </a:r>
            <a:r>
              <a:rPr lang="hr-HR" sz="2400" i="1" dirty="0" err="1" smtClean="0"/>
              <a:t>1a</a:t>
            </a:r>
            <a:r>
              <a:rPr lang="hr-HR" sz="2400" i="1" dirty="0" smtClean="0"/>
              <a:t> i </a:t>
            </a:r>
            <a:r>
              <a:rPr lang="hr-HR" sz="2400" i="1" dirty="0" err="1" smtClean="0"/>
              <a:t>1b</a:t>
            </a:r>
            <a:r>
              <a:rPr lang="hr-HR" sz="2400" i="1" dirty="0" smtClean="0"/>
              <a:t>.</a:t>
            </a:r>
            <a:endParaRPr lang="hr-HR" sz="2400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393" y="1415600"/>
            <a:ext cx="7544369" cy="45121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97038" y="790868"/>
            <a:ext cx="874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err="1" smtClean="0"/>
              <a:t>Ponađi</a:t>
            </a:r>
            <a:r>
              <a:rPr lang="hr-HR" sz="2400" i="1" dirty="0" smtClean="0"/>
              <a:t> riječ suprotnog značenja i prepiši je na crtu.</a:t>
            </a:r>
            <a:endParaRPr lang="hr-HR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494059" y="2749595"/>
            <a:ext cx="2581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solidFill>
                  <a:srgbClr val="92D050"/>
                </a:solidFill>
              </a:rPr>
              <a:t>rude</a:t>
            </a:r>
            <a:endParaRPr lang="hr-HR" sz="2400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8025" y="3354198"/>
            <a:ext cx="2581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irresponsible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6348" y="3975373"/>
            <a:ext cx="2581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selfish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6348" y="4613148"/>
            <a:ext cx="2581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hard-</a:t>
            </a:r>
            <a:r>
              <a:rPr lang="hr-HR" sz="2400" b="1" dirty="0" err="1" smtClean="0">
                <a:solidFill>
                  <a:srgbClr val="92D050"/>
                </a:solidFill>
              </a:rPr>
              <a:t>working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8025" y="5221619"/>
            <a:ext cx="2581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92D050"/>
                </a:solidFill>
              </a:rPr>
              <a:t>o</a:t>
            </a:r>
            <a:r>
              <a:rPr lang="hr-HR" sz="2400" b="1" dirty="0" smtClean="0">
                <a:solidFill>
                  <a:srgbClr val="92D050"/>
                </a:solidFill>
              </a:rPr>
              <a:t>n time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31393" y="795923"/>
            <a:ext cx="9007522" cy="267765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words</a:t>
            </a:r>
            <a:r>
              <a:rPr lang="hr-HR" sz="2400" dirty="0" smtClean="0"/>
              <a:t> </a:t>
            </a:r>
            <a:r>
              <a:rPr lang="hr-HR" sz="2400" dirty="0" err="1" smtClean="0"/>
              <a:t>mean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znače ove riječi?</a:t>
            </a:r>
          </a:p>
          <a:p>
            <a:endParaRPr lang="hr-HR" sz="2400" i="1" dirty="0"/>
          </a:p>
          <a:p>
            <a:r>
              <a:rPr lang="hr-HR" sz="2400" dirty="0" err="1" smtClean="0"/>
              <a:t>irresponsible</a:t>
            </a:r>
            <a:r>
              <a:rPr lang="hr-HR" sz="2400" dirty="0" smtClean="0"/>
              <a:t> – </a:t>
            </a:r>
          </a:p>
          <a:p>
            <a:r>
              <a:rPr lang="hr-HR" sz="2400" dirty="0" err="1"/>
              <a:t>s</a:t>
            </a:r>
            <a:r>
              <a:rPr lang="hr-HR" sz="2400" dirty="0" err="1" smtClean="0"/>
              <a:t>elfish</a:t>
            </a:r>
            <a:r>
              <a:rPr lang="hr-HR" sz="2400" dirty="0" smtClean="0"/>
              <a:t> – </a:t>
            </a:r>
          </a:p>
          <a:p>
            <a:r>
              <a:rPr lang="hr-HR" sz="2400" dirty="0" smtClean="0"/>
              <a:t>(</a:t>
            </a:r>
            <a:r>
              <a:rPr lang="hr-HR" sz="2400" dirty="0" err="1" smtClean="0"/>
              <a:t>be</a:t>
            </a:r>
            <a:r>
              <a:rPr lang="hr-HR" sz="2400" dirty="0" smtClean="0"/>
              <a:t>) late – </a:t>
            </a:r>
          </a:p>
          <a:p>
            <a:r>
              <a:rPr lang="hr-HR" sz="2400" dirty="0" smtClean="0"/>
              <a:t>(</a:t>
            </a:r>
            <a:r>
              <a:rPr lang="hr-HR" sz="2400" dirty="0" err="1" smtClean="0"/>
              <a:t>be</a:t>
            </a:r>
            <a:r>
              <a:rPr lang="hr-HR" sz="2400" dirty="0" smtClean="0"/>
              <a:t>) on time - </a:t>
            </a:r>
            <a:endParaRPr lang="hr-HR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548419" y="1877265"/>
            <a:ext cx="3111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neodgovoran</a:t>
            </a:r>
            <a:endParaRPr lang="hr-HR" sz="2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941093" y="2234804"/>
            <a:ext cx="3111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sebičan</a:t>
            </a:r>
            <a:endParaRPr lang="hr-HR" sz="24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3091218" y="2620831"/>
            <a:ext cx="3111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koji kasni; kasniti</a:t>
            </a:r>
            <a:endParaRPr lang="hr-HR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92689" y="3006770"/>
            <a:ext cx="4359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(biti) točan, (biti) na vrijeme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9177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animBg="1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98" y="367635"/>
            <a:ext cx="6266526" cy="58537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1561" y="401681"/>
            <a:ext cx="43263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Kakve su oni osobe?</a:t>
            </a:r>
            <a:endParaRPr lang="hr-HR" sz="2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688608" y="1555845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lazy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0758" y="2974887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rude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3712" y="4136476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selfish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3020" y="4836400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92D050"/>
                </a:solidFill>
              </a:rPr>
              <a:t>on time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0758" y="5667910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responsible</a:t>
            </a:r>
            <a:endParaRPr lang="hr-HR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8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636" y="407406"/>
            <a:ext cx="9641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Let’s revise the ordinal numbers.</a:t>
            </a:r>
            <a:r>
              <a:rPr lang="hr-HR" sz="2400" i="1" dirty="0"/>
              <a:t> </a:t>
            </a:r>
          </a:p>
          <a:p>
            <a:r>
              <a:rPr lang="hr-HR" sz="2400" i="1" dirty="0" smtClean="0"/>
              <a:t>Ponovimo redne brojeve. </a:t>
            </a:r>
            <a:endParaRPr lang="hr-HR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74483" y="1566249"/>
            <a:ext cx="9524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dirty="0" smtClean="0"/>
              <a:t>2 – 					16 </a:t>
            </a:r>
            <a:r>
              <a:rPr lang="hr-HR" sz="2400" dirty="0"/>
              <a:t>– </a:t>
            </a:r>
            <a:endParaRPr lang="hr-HR" sz="2400" dirty="0" smtClean="0"/>
          </a:p>
          <a:p>
            <a:pPr>
              <a:lnSpc>
                <a:spcPct val="150000"/>
              </a:lnSpc>
            </a:pPr>
            <a:r>
              <a:rPr lang="hr-HR" sz="2400" dirty="0" smtClean="0"/>
              <a:t>15 </a:t>
            </a:r>
            <a:r>
              <a:rPr lang="hr-HR" sz="2400" dirty="0"/>
              <a:t>– </a:t>
            </a:r>
            <a:r>
              <a:rPr lang="hr-HR" sz="2400" dirty="0" smtClean="0"/>
              <a:t>					27 </a:t>
            </a:r>
            <a:r>
              <a:rPr lang="hr-HR" sz="2400" dirty="0"/>
              <a:t>– </a:t>
            </a:r>
            <a:endParaRPr lang="hr-HR" sz="2400" dirty="0" smtClean="0"/>
          </a:p>
          <a:p>
            <a:pPr>
              <a:lnSpc>
                <a:spcPct val="150000"/>
              </a:lnSpc>
            </a:pPr>
            <a:r>
              <a:rPr lang="hr-HR" sz="2400" dirty="0" smtClean="0"/>
              <a:t>23 </a:t>
            </a:r>
            <a:r>
              <a:rPr lang="hr-HR" sz="2400" dirty="0"/>
              <a:t>– </a:t>
            </a:r>
            <a:r>
              <a:rPr lang="hr-HR" sz="2400" dirty="0" smtClean="0"/>
              <a:t>					12 </a:t>
            </a:r>
            <a:r>
              <a:rPr lang="hr-HR" sz="2400" dirty="0"/>
              <a:t>– </a:t>
            </a:r>
            <a:endParaRPr lang="hr-HR" sz="2400" dirty="0" smtClean="0"/>
          </a:p>
          <a:p>
            <a:pPr>
              <a:lnSpc>
                <a:spcPct val="150000"/>
              </a:lnSpc>
            </a:pPr>
            <a:r>
              <a:rPr lang="hr-HR" sz="2400" dirty="0" smtClean="0"/>
              <a:t>10 </a:t>
            </a:r>
            <a:r>
              <a:rPr lang="hr-HR" sz="2400" dirty="0"/>
              <a:t>– </a:t>
            </a:r>
            <a:r>
              <a:rPr lang="hr-HR" sz="2400" dirty="0" smtClean="0"/>
              <a:t>					8 </a:t>
            </a:r>
            <a:r>
              <a:rPr lang="hr-HR" sz="2400" dirty="0"/>
              <a:t>– </a:t>
            </a:r>
            <a:endParaRPr lang="hr-HR" sz="2400" dirty="0" smtClean="0"/>
          </a:p>
          <a:p>
            <a:pPr>
              <a:lnSpc>
                <a:spcPct val="150000"/>
              </a:lnSpc>
            </a:pPr>
            <a:r>
              <a:rPr lang="hr-HR" sz="2400" dirty="0" smtClean="0"/>
              <a:t>1 </a:t>
            </a:r>
            <a:r>
              <a:rPr lang="hr-HR" sz="2400" dirty="0"/>
              <a:t>– </a:t>
            </a:r>
            <a:r>
              <a:rPr lang="hr-HR" sz="2400" dirty="0" smtClean="0"/>
              <a:t>					20 </a:t>
            </a:r>
            <a:r>
              <a:rPr lang="hr-HR" sz="2400" dirty="0"/>
              <a:t>– </a:t>
            </a:r>
            <a:r>
              <a:rPr lang="hr-HR" sz="2400" dirty="0" smtClean="0"/>
              <a:t>	</a:t>
            </a:r>
          </a:p>
          <a:p>
            <a:pPr>
              <a:lnSpc>
                <a:spcPct val="150000"/>
              </a:lnSpc>
            </a:pPr>
            <a:r>
              <a:rPr lang="hr-HR" sz="2400" dirty="0" smtClean="0"/>
              <a:t>31 </a:t>
            </a:r>
            <a:r>
              <a:rPr lang="hr-HR" sz="2400" dirty="0"/>
              <a:t>– </a:t>
            </a:r>
            <a:r>
              <a:rPr lang="hr-HR" sz="2400" dirty="0" smtClean="0"/>
              <a:t>					11 </a:t>
            </a:r>
            <a:r>
              <a:rPr lang="hr-HR" sz="2400" dirty="0"/>
              <a:t>–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0325" y="1665837"/>
            <a:ext cx="255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2nd - (the) second</a:t>
            </a:r>
            <a:endParaRPr lang="hr-HR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365565" y="2227090"/>
            <a:ext cx="2998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15th - (the) fifteenth</a:t>
            </a:r>
            <a:endParaRPr lang="hr-H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365565" y="2785768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23rd - (the) twenty-third</a:t>
            </a:r>
            <a:endParaRPr lang="hr-HR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365565" y="3344446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10th - (the) tenth</a:t>
            </a:r>
            <a:endParaRPr lang="hr-H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193548" y="3858324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1st - (the) first</a:t>
            </a:r>
            <a:endParaRPr lang="hr-H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365565" y="4432054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31st - (the) thirty-first</a:t>
            </a:r>
            <a:endParaRPr lang="hr-H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936056" y="1691259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16th – (the) sixteenth</a:t>
            </a:r>
            <a:endParaRPr lang="hr-H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936055" y="2227089"/>
            <a:ext cx="376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27th - (the) twenty-seventh</a:t>
            </a:r>
            <a:endParaRPr lang="hr-HR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999430" y="2762919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12th - (the) twelfth</a:t>
            </a:r>
            <a:endParaRPr lang="hr-HR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008107" y="3297010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8th - (the) eighth</a:t>
            </a:r>
            <a:endParaRPr lang="hr-HR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008107" y="3855688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20th - (the) twentieth</a:t>
            </a:r>
            <a:endParaRPr lang="hr-HR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936056" y="4445870"/>
            <a:ext cx="334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11th- (the) eleventh</a:t>
            </a:r>
            <a:endParaRPr lang="hr-HR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858571" y="5050932"/>
            <a:ext cx="8365402" cy="156966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On which day of the month is your birthday?</a:t>
            </a:r>
          </a:p>
          <a:p>
            <a:r>
              <a:rPr lang="hr-HR" sz="2400" i="1" dirty="0" smtClean="0"/>
              <a:t>Koji dan u mjesecu imaš rođendan? </a:t>
            </a:r>
          </a:p>
          <a:p>
            <a:endParaRPr lang="hr-HR" sz="2400" i="1" dirty="0"/>
          </a:p>
          <a:p>
            <a:r>
              <a:rPr lang="hr-HR" sz="2400" dirty="0" smtClean="0"/>
              <a:t>e.g./npr.:     My birthday is on ______ of December.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20906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043" y="263453"/>
            <a:ext cx="7108637" cy="1265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5428" y="1405719"/>
            <a:ext cx="10085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Kakva je </a:t>
            </a:r>
            <a:r>
              <a:rPr lang="hr-HR" sz="2400" i="1" dirty="0" err="1" smtClean="0"/>
              <a:t>Ollie</a:t>
            </a:r>
            <a:r>
              <a:rPr lang="hr-HR" sz="2400" i="1" dirty="0" smtClean="0"/>
              <a:t> osoba? Odaberi riječi (pridjeve) koji najbolje opisuju </a:t>
            </a:r>
            <a:r>
              <a:rPr lang="hr-HR" sz="2400" i="1" dirty="0" err="1" smtClean="0"/>
              <a:t>Ollija</a:t>
            </a:r>
            <a:r>
              <a:rPr lang="hr-HR" sz="2400" i="1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4776" y="2006221"/>
            <a:ext cx="10099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Ollie</a:t>
            </a:r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is</a:t>
            </a:r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great</a:t>
            </a:r>
            <a:r>
              <a:rPr lang="hr-HR" sz="2400" b="1" dirty="0" smtClean="0">
                <a:solidFill>
                  <a:srgbClr val="92D050"/>
                </a:solidFill>
              </a:rPr>
              <a:t>, hard-</a:t>
            </a:r>
            <a:r>
              <a:rPr lang="hr-HR" sz="2400" b="1" dirty="0" err="1" smtClean="0">
                <a:solidFill>
                  <a:srgbClr val="92D050"/>
                </a:solidFill>
              </a:rPr>
              <a:t>working</a:t>
            </a:r>
            <a:r>
              <a:rPr lang="hr-HR" sz="2400" b="1" dirty="0" smtClean="0">
                <a:solidFill>
                  <a:srgbClr val="92D050"/>
                </a:solidFill>
              </a:rPr>
              <a:t>, </a:t>
            </a:r>
            <a:r>
              <a:rPr lang="hr-HR" sz="2400" b="1" dirty="0" err="1" smtClean="0">
                <a:solidFill>
                  <a:srgbClr val="92D050"/>
                </a:solidFill>
              </a:rPr>
              <a:t>responsible</a:t>
            </a:r>
            <a:r>
              <a:rPr lang="hr-HR" sz="2400" b="1" dirty="0" smtClean="0">
                <a:solidFill>
                  <a:srgbClr val="92D050"/>
                </a:solidFill>
              </a:rPr>
              <a:t>, </a:t>
            </a:r>
            <a:r>
              <a:rPr lang="hr-HR" sz="2400" b="1" dirty="0" err="1" smtClean="0">
                <a:solidFill>
                  <a:srgbClr val="92D050"/>
                </a:solidFill>
              </a:rPr>
              <a:t>kind</a:t>
            </a:r>
            <a:r>
              <a:rPr lang="hr-HR" sz="2400" b="1" dirty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and</a:t>
            </a:r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helpful</a:t>
            </a:r>
            <a:r>
              <a:rPr lang="hr-HR" sz="2400" b="1" dirty="0" smtClean="0">
                <a:solidFill>
                  <a:srgbClr val="92D050"/>
                </a:solidFill>
              </a:rPr>
              <a:t>.</a:t>
            </a:r>
            <a:endParaRPr lang="hr-HR" sz="2400" b="1" dirty="0">
              <a:solidFill>
                <a:srgbClr val="92D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043" y="3009650"/>
            <a:ext cx="6413450" cy="11720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6096" y="4408227"/>
            <a:ext cx="7642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Koje </a:t>
            </a:r>
            <a:r>
              <a:rPr lang="hr-HR" sz="2400" i="1" dirty="0" err="1" smtClean="0"/>
              <a:t>Ollijeve</a:t>
            </a:r>
            <a:r>
              <a:rPr lang="hr-HR" sz="2400" i="1" dirty="0" smtClean="0"/>
              <a:t> osobine ti se najviše sviđaju?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721463" y="5213444"/>
            <a:ext cx="8323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Would</a:t>
            </a:r>
            <a:r>
              <a:rPr lang="hr-HR" sz="2400" dirty="0" smtClean="0"/>
              <a:t>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 to </a:t>
            </a:r>
            <a:r>
              <a:rPr lang="hr-HR" sz="2400" dirty="0" err="1" smtClean="0"/>
              <a:t>have</a:t>
            </a:r>
            <a:r>
              <a:rPr lang="hr-HR" sz="2400" dirty="0" smtClean="0"/>
              <a:t> a </a:t>
            </a:r>
            <a:r>
              <a:rPr lang="hr-HR" sz="2400" dirty="0" err="1" smtClean="0"/>
              <a:t>friend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 </a:t>
            </a:r>
            <a:r>
              <a:rPr lang="hr-HR" sz="2400" dirty="0" err="1" smtClean="0"/>
              <a:t>Ollie</a:t>
            </a:r>
            <a:r>
              <a:rPr lang="hr-HR" sz="2400" dirty="0" smtClean="0"/>
              <a:t>? </a:t>
            </a:r>
            <a:r>
              <a:rPr lang="hr-HR" sz="2400" dirty="0" err="1" smtClean="0"/>
              <a:t>Why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Bi li želio imati prijatelja poput </a:t>
            </a:r>
            <a:r>
              <a:rPr lang="hr-HR" sz="2400" i="1" dirty="0" err="1" smtClean="0"/>
              <a:t>Ollija</a:t>
            </a:r>
            <a:r>
              <a:rPr lang="hr-HR" sz="2400" i="1" dirty="0" smtClean="0"/>
              <a:t>? Zašto?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9161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7797" y="211872"/>
            <a:ext cx="90348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i="1" dirty="0" err="1" smtClean="0"/>
              <a:t>Remember</a:t>
            </a:r>
            <a:r>
              <a:rPr lang="hr-HR" sz="2600" i="1" dirty="0" smtClean="0"/>
              <a:t>!</a:t>
            </a:r>
            <a:r>
              <a:rPr lang="hr-HR" sz="2600" dirty="0" smtClean="0"/>
              <a:t> </a:t>
            </a:r>
            <a:r>
              <a:rPr lang="hr-HR" sz="2600" dirty="0" err="1" smtClean="0"/>
              <a:t>box</a:t>
            </a:r>
            <a:r>
              <a:rPr lang="hr-HR" sz="2600" dirty="0" smtClean="0"/>
              <a:t>.</a:t>
            </a:r>
          </a:p>
          <a:p>
            <a:endParaRPr lang="hr-HR" sz="2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087" y="211872"/>
            <a:ext cx="5743219" cy="31826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9610" y="3653548"/>
            <a:ext cx="10085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We</a:t>
            </a:r>
            <a:r>
              <a:rPr lang="hr-HR" sz="2400" dirty="0" smtClean="0"/>
              <a:t> </a:t>
            </a:r>
            <a:r>
              <a:rPr lang="hr-HR" sz="2400" dirty="0" err="1" smtClean="0"/>
              <a:t>add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suffix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FF0000"/>
                </a:solidFill>
              </a:rPr>
              <a:t>–s</a:t>
            </a:r>
            <a:r>
              <a:rPr lang="hr-HR" sz="2400" dirty="0" smtClean="0"/>
              <a:t> </a:t>
            </a:r>
            <a:r>
              <a:rPr lang="hr-HR" sz="2400" dirty="0" err="1" smtClean="0"/>
              <a:t>or</a:t>
            </a:r>
            <a:r>
              <a:rPr lang="hr-HR" sz="2400" dirty="0" smtClean="0"/>
              <a:t> </a:t>
            </a:r>
            <a:r>
              <a:rPr lang="hr-HR" sz="2400" dirty="0" smtClean="0">
                <a:solidFill>
                  <a:srgbClr val="00B0F0"/>
                </a:solidFill>
              </a:rPr>
              <a:t>–</a:t>
            </a:r>
            <a:r>
              <a:rPr lang="hr-HR" sz="2400" dirty="0" err="1" smtClean="0">
                <a:solidFill>
                  <a:srgbClr val="00B0F0"/>
                </a:solidFill>
              </a:rPr>
              <a:t>es</a:t>
            </a:r>
            <a:r>
              <a:rPr lang="hr-HR" sz="2400" dirty="0" smtClean="0">
                <a:solidFill>
                  <a:srgbClr val="00B0F0"/>
                </a:solidFill>
              </a:rPr>
              <a:t> </a:t>
            </a:r>
            <a:r>
              <a:rPr lang="hr-HR" sz="2400" dirty="0" smtClean="0"/>
              <a:t>to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verb</a:t>
            </a:r>
            <a:r>
              <a:rPr lang="hr-HR" sz="2400" dirty="0" smtClean="0"/>
              <a:t>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sentences</a:t>
            </a:r>
            <a:r>
              <a:rPr lang="hr-HR" sz="2400" dirty="0" smtClean="0"/>
              <a:t>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b="1" dirty="0" smtClean="0"/>
              <a:t>he, </a:t>
            </a:r>
            <a:r>
              <a:rPr lang="hr-HR" sz="2400" b="1" dirty="0" err="1" smtClean="0"/>
              <a:t>she</a:t>
            </a:r>
            <a:r>
              <a:rPr lang="hr-HR" sz="2400" b="1" dirty="0" smtClean="0"/>
              <a:t>, </a:t>
            </a:r>
            <a:r>
              <a:rPr lang="hr-HR" sz="2400" b="1" dirty="0" err="1" smtClean="0"/>
              <a:t>it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Glagolu d</a:t>
            </a:r>
            <a:r>
              <a:rPr lang="hr-HR" sz="2400" i="1" dirty="0" smtClean="0"/>
              <a:t>odajemo </a:t>
            </a:r>
            <a:r>
              <a:rPr lang="hr-HR" sz="2400" i="1" dirty="0" smtClean="0"/>
              <a:t>nastavak </a:t>
            </a:r>
            <a:r>
              <a:rPr lang="hr-HR" sz="2400" i="1" dirty="0" smtClean="0">
                <a:solidFill>
                  <a:srgbClr val="FF0000"/>
                </a:solidFill>
              </a:rPr>
              <a:t>–s </a:t>
            </a:r>
            <a:r>
              <a:rPr lang="hr-HR" sz="2400" i="1" dirty="0" smtClean="0"/>
              <a:t>ili </a:t>
            </a:r>
            <a:r>
              <a:rPr lang="hr-HR" sz="2400" i="1" dirty="0" smtClean="0">
                <a:solidFill>
                  <a:srgbClr val="00B0F0"/>
                </a:solidFill>
              </a:rPr>
              <a:t>–</a:t>
            </a:r>
            <a:r>
              <a:rPr lang="hr-HR" sz="2400" i="1" dirty="0" err="1" smtClean="0">
                <a:solidFill>
                  <a:srgbClr val="00B0F0"/>
                </a:solidFill>
              </a:rPr>
              <a:t>es</a:t>
            </a:r>
            <a:r>
              <a:rPr lang="hr-HR" sz="2400" i="1" dirty="0" smtClean="0">
                <a:solidFill>
                  <a:srgbClr val="00B0F0"/>
                </a:solidFill>
              </a:rPr>
              <a:t> </a:t>
            </a:r>
            <a:r>
              <a:rPr lang="hr-HR" sz="2400" i="1" dirty="0" smtClean="0"/>
              <a:t>u </a:t>
            </a:r>
            <a:r>
              <a:rPr lang="hr-HR" sz="2400" i="1" dirty="0" smtClean="0"/>
              <a:t>rečenicama s  </a:t>
            </a:r>
            <a:r>
              <a:rPr lang="hr-HR" sz="2400" b="1" i="1" dirty="0" smtClean="0"/>
              <a:t>he, </a:t>
            </a:r>
            <a:r>
              <a:rPr lang="hr-HR" sz="2400" b="1" i="1" dirty="0" err="1" smtClean="0"/>
              <a:t>she</a:t>
            </a:r>
            <a:r>
              <a:rPr lang="hr-HR" sz="2400" b="1" i="1" dirty="0" smtClean="0"/>
              <a:t>, </a:t>
            </a:r>
            <a:r>
              <a:rPr lang="hr-HR" sz="2400" b="1" i="1" dirty="0" err="1" smtClean="0"/>
              <a:t>it</a:t>
            </a:r>
            <a:r>
              <a:rPr lang="hr-HR" sz="2400" i="1" dirty="0" smtClean="0"/>
              <a:t>. </a:t>
            </a:r>
          </a:p>
          <a:p>
            <a:endParaRPr lang="hr-HR" sz="2400" i="1" dirty="0"/>
          </a:p>
          <a:p>
            <a:r>
              <a:rPr lang="hr-HR" sz="2400" b="1" dirty="0" err="1" smtClean="0"/>
              <a:t>Ollie</a:t>
            </a:r>
            <a:r>
              <a:rPr lang="hr-HR" sz="2400" dirty="0" smtClean="0"/>
              <a:t> </a:t>
            </a:r>
            <a:r>
              <a:rPr lang="hr-HR" sz="2400" dirty="0" err="1" smtClean="0"/>
              <a:t>help</a:t>
            </a:r>
            <a:r>
              <a:rPr lang="hr-HR" sz="2400" dirty="0" err="1" smtClean="0">
                <a:solidFill>
                  <a:srgbClr val="FF0000"/>
                </a:solidFill>
              </a:rPr>
              <a:t>s</a:t>
            </a:r>
            <a:r>
              <a:rPr lang="hr-HR" sz="2400" dirty="0" smtClean="0"/>
              <a:t> </a:t>
            </a:r>
            <a:r>
              <a:rPr lang="hr-HR" sz="2400" dirty="0" err="1" smtClean="0"/>
              <a:t>other</a:t>
            </a:r>
            <a:r>
              <a:rPr lang="hr-HR" sz="2400" dirty="0" smtClean="0"/>
              <a:t> </a:t>
            </a:r>
            <a:r>
              <a:rPr lang="hr-HR" sz="2400" dirty="0" err="1" smtClean="0"/>
              <a:t>pupils</a:t>
            </a:r>
            <a:r>
              <a:rPr lang="hr-HR" sz="2400" dirty="0" smtClean="0"/>
              <a:t>. </a:t>
            </a:r>
            <a:r>
              <a:rPr lang="hr-HR" sz="2400" dirty="0" smtClean="0">
                <a:sym typeface="Wingdings" panose="05000000000000000000" pitchFamily="2" charset="2"/>
              </a:rPr>
              <a:t> </a:t>
            </a:r>
            <a:r>
              <a:rPr lang="hr-HR" sz="2400" b="1" dirty="0" smtClean="0">
                <a:sym typeface="Wingdings" panose="05000000000000000000" pitchFamily="2" charset="2"/>
              </a:rPr>
              <a:t>He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/>
              <a:t>help</a:t>
            </a:r>
            <a:r>
              <a:rPr lang="hr-HR" sz="2400" dirty="0" err="1">
                <a:solidFill>
                  <a:srgbClr val="FF0000"/>
                </a:solidFill>
              </a:rPr>
              <a:t>s</a:t>
            </a:r>
            <a:r>
              <a:rPr lang="hr-HR" sz="2400" dirty="0"/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other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pupils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</a:p>
          <a:p>
            <a:r>
              <a:rPr lang="hr-HR" sz="2400" b="1" dirty="0" err="1" smtClean="0">
                <a:sym typeface="Wingdings" panose="05000000000000000000" pitchFamily="2" charset="2"/>
              </a:rPr>
              <a:t>Anna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stud</a:t>
            </a:r>
            <a:r>
              <a:rPr lang="hr-HR" sz="2400" dirty="0" err="1" smtClean="0">
                <a:solidFill>
                  <a:schemeClr val="accent2"/>
                </a:solidFill>
                <a:sym typeface="Wingdings" panose="05000000000000000000" pitchFamily="2" charset="2"/>
              </a:rPr>
              <a:t>i</a:t>
            </a:r>
            <a:r>
              <a:rPr lang="hr-HR" sz="2400" dirty="0" err="1" smtClean="0">
                <a:solidFill>
                  <a:srgbClr val="00B0F0"/>
                </a:solidFill>
                <a:sym typeface="Wingdings" panose="05000000000000000000" pitchFamily="2" charset="2"/>
              </a:rPr>
              <a:t>es</a:t>
            </a:r>
            <a:r>
              <a:rPr lang="hr-HR" sz="2400" dirty="0" smtClean="0">
                <a:sym typeface="Wingdings" panose="05000000000000000000" pitchFamily="2" charset="2"/>
              </a:rPr>
              <a:t> hard.  </a:t>
            </a:r>
            <a:r>
              <a:rPr lang="hr-HR" sz="2400" b="1" dirty="0" err="1" smtClean="0">
                <a:sym typeface="Wingdings" panose="05000000000000000000" pitchFamily="2" charset="2"/>
              </a:rPr>
              <a:t>She</a:t>
            </a:r>
            <a:r>
              <a:rPr lang="hr-HR" sz="2400" dirty="0" smtClean="0">
                <a:sym typeface="Wingdings" panose="05000000000000000000" pitchFamily="2" charset="2"/>
              </a:rPr>
              <a:t> </a:t>
            </a:r>
            <a:r>
              <a:rPr lang="hr-HR" sz="2400" dirty="0" err="1">
                <a:sym typeface="Wingdings" panose="05000000000000000000" pitchFamily="2" charset="2"/>
              </a:rPr>
              <a:t>stud</a:t>
            </a:r>
            <a:r>
              <a:rPr lang="hr-HR" sz="2400" dirty="0" err="1">
                <a:solidFill>
                  <a:schemeClr val="accent2"/>
                </a:solidFill>
                <a:sym typeface="Wingdings" panose="05000000000000000000" pitchFamily="2" charset="2"/>
              </a:rPr>
              <a:t>i</a:t>
            </a:r>
            <a:r>
              <a:rPr lang="hr-HR" sz="2400" dirty="0" err="1">
                <a:solidFill>
                  <a:srgbClr val="00B0F0"/>
                </a:solidFill>
                <a:sym typeface="Wingdings" panose="05000000000000000000" pitchFamily="2" charset="2"/>
              </a:rPr>
              <a:t>es</a:t>
            </a:r>
            <a:r>
              <a:rPr lang="hr-HR" sz="2400" dirty="0">
                <a:sym typeface="Wingdings" panose="05000000000000000000" pitchFamily="2" charset="2"/>
              </a:rPr>
              <a:t> hard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</a:p>
          <a:p>
            <a:r>
              <a:rPr lang="hr-HR" sz="2400" b="1" dirty="0" err="1" smtClean="0">
                <a:sym typeface="Wingdings" panose="05000000000000000000" pitchFamily="2" charset="2"/>
              </a:rPr>
              <a:t>The</a:t>
            </a:r>
            <a:r>
              <a:rPr lang="hr-HR" sz="2400" b="1" dirty="0" smtClean="0">
                <a:sym typeface="Wingdings" panose="05000000000000000000" pitchFamily="2" charset="2"/>
              </a:rPr>
              <a:t> </a:t>
            </a:r>
            <a:r>
              <a:rPr lang="hr-HR" sz="2400" b="1" dirty="0" err="1" smtClean="0">
                <a:sym typeface="Wingdings" panose="05000000000000000000" pitchFamily="2" charset="2"/>
              </a:rPr>
              <a:t>school</a:t>
            </a:r>
            <a:r>
              <a:rPr lang="hr-HR" sz="2400" b="1" dirty="0" smtClean="0">
                <a:sym typeface="Wingdings" panose="05000000000000000000" pitchFamily="2" charset="2"/>
              </a:rPr>
              <a:t> </a:t>
            </a:r>
            <a:r>
              <a:rPr lang="hr-HR" sz="2400" dirty="0" err="1" smtClean="0">
                <a:sym typeface="Wingdings" panose="05000000000000000000" pitchFamily="2" charset="2"/>
              </a:rPr>
              <a:t>start</a:t>
            </a:r>
            <a:r>
              <a:rPr lang="hr-HR" sz="24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hr-HR" sz="2400" dirty="0" smtClean="0">
                <a:sym typeface="Wingdings" panose="05000000000000000000" pitchFamily="2" charset="2"/>
              </a:rPr>
              <a:t> at 8 </a:t>
            </a:r>
            <a:r>
              <a:rPr lang="hr-HR" sz="2400" dirty="0" err="1" smtClean="0">
                <a:sym typeface="Wingdings" panose="05000000000000000000" pitchFamily="2" charset="2"/>
              </a:rPr>
              <a:t>a.m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  <a:r>
              <a:rPr lang="hr-HR" sz="2400" dirty="0" smtClean="0">
                <a:sym typeface="Wingdings" panose="05000000000000000000" pitchFamily="2" charset="2"/>
              </a:rPr>
              <a:t> </a:t>
            </a:r>
            <a:r>
              <a:rPr lang="hr-HR" sz="2400" b="1" dirty="0" err="1" smtClean="0">
                <a:sym typeface="Wingdings" panose="05000000000000000000" pitchFamily="2" charset="2"/>
              </a:rPr>
              <a:t>It</a:t>
            </a:r>
            <a:r>
              <a:rPr lang="hr-HR" sz="2400" dirty="0">
                <a:sym typeface="Wingdings" panose="05000000000000000000" pitchFamily="2" charset="2"/>
              </a:rPr>
              <a:t> </a:t>
            </a:r>
            <a:r>
              <a:rPr lang="hr-HR" sz="2400" dirty="0" err="1">
                <a:sym typeface="Wingdings" panose="05000000000000000000" pitchFamily="2" charset="2"/>
              </a:rPr>
              <a:t>start</a:t>
            </a:r>
            <a:r>
              <a:rPr lang="hr-HR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hr-HR" sz="2400" dirty="0">
                <a:sym typeface="Wingdings" panose="05000000000000000000" pitchFamily="2" charset="2"/>
              </a:rPr>
              <a:t> at 8 </a:t>
            </a:r>
            <a:r>
              <a:rPr lang="hr-HR" sz="2400" dirty="0" err="1">
                <a:sym typeface="Wingdings" panose="05000000000000000000" pitchFamily="2" charset="2"/>
              </a:rPr>
              <a:t>a.m</a:t>
            </a:r>
            <a:r>
              <a:rPr lang="hr-HR" sz="2400" dirty="0" smtClean="0">
                <a:sym typeface="Wingdings" panose="05000000000000000000" pitchFamily="2" charset="2"/>
              </a:rPr>
              <a:t>.</a:t>
            </a:r>
            <a:r>
              <a:rPr lang="hr-HR" sz="2400" dirty="0">
                <a:sym typeface="Wingdings" panose="05000000000000000000" pitchFamily="2" charset="2"/>
              </a:rPr>
              <a:t> 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21818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0075" y="385762"/>
            <a:ext cx="1011555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What</a:t>
            </a:r>
            <a:r>
              <a:rPr lang="hr-HR" sz="2600" dirty="0" smtClean="0"/>
              <a:t> do </a:t>
            </a:r>
            <a:r>
              <a:rPr lang="hr-HR" sz="2600" dirty="0" err="1" smtClean="0"/>
              <a:t>we</a:t>
            </a:r>
            <a:r>
              <a:rPr lang="hr-HR" sz="2600" dirty="0" smtClean="0"/>
              <a:t> </a:t>
            </a:r>
            <a:r>
              <a:rPr lang="hr-HR" sz="2600" dirty="0" err="1" smtClean="0"/>
              <a:t>add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</a:t>
            </a:r>
            <a:r>
              <a:rPr lang="hr-HR" sz="2600" dirty="0" err="1" smtClean="0"/>
              <a:t>sentences</a:t>
            </a:r>
            <a:r>
              <a:rPr lang="hr-HR" sz="2600" dirty="0" smtClean="0"/>
              <a:t> </a:t>
            </a:r>
            <a:r>
              <a:rPr lang="hr-HR" sz="2600" dirty="0" err="1" smtClean="0"/>
              <a:t>with</a:t>
            </a:r>
            <a:r>
              <a:rPr lang="hr-HR" sz="2600" dirty="0" smtClean="0"/>
              <a:t> </a:t>
            </a:r>
            <a:r>
              <a:rPr lang="hr-HR" sz="2600" i="1" dirty="0" smtClean="0"/>
              <a:t>he, </a:t>
            </a:r>
            <a:r>
              <a:rPr lang="hr-HR" sz="2600" i="1" dirty="0" err="1" smtClean="0"/>
              <a:t>she</a:t>
            </a:r>
            <a:r>
              <a:rPr lang="hr-HR" sz="2600" i="1" dirty="0" smtClean="0"/>
              <a:t>, </a:t>
            </a:r>
            <a:r>
              <a:rPr lang="hr-HR" sz="2600" i="1" dirty="0" err="1" smtClean="0"/>
              <a:t>it</a:t>
            </a:r>
            <a:r>
              <a:rPr lang="hr-HR" sz="2600" i="1" dirty="0" smtClean="0"/>
              <a:t> </a:t>
            </a:r>
            <a:r>
              <a:rPr lang="hr-HR" sz="2600" dirty="0" err="1" smtClean="0"/>
              <a:t>when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verb</a:t>
            </a:r>
            <a:r>
              <a:rPr lang="hr-HR" sz="2600" dirty="0" smtClean="0"/>
              <a:t> </a:t>
            </a:r>
            <a:r>
              <a:rPr lang="hr-HR" sz="2600" dirty="0" err="1" smtClean="0"/>
              <a:t>ends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:</a:t>
            </a:r>
          </a:p>
          <a:p>
            <a:r>
              <a:rPr lang="hr-HR" sz="2600" i="1" dirty="0" smtClean="0"/>
              <a:t>Što dodajemo na glagol u rečenicama s he, </a:t>
            </a:r>
            <a:r>
              <a:rPr lang="hr-HR" sz="2600" i="1" dirty="0" err="1" smtClean="0"/>
              <a:t>she</a:t>
            </a:r>
            <a:r>
              <a:rPr lang="hr-HR" sz="2600" i="1" dirty="0" smtClean="0"/>
              <a:t>, </a:t>
            </a:r>
            <a:r>
              <a:rPr lang="hr-HR" sz="2600" i="1" dirty="0" err="1" smtClean="0"/>
              <a:t>it</a:t>
            </a:r>
            <a:r>
              <a:rPr lang="hr-HR" sz="2600" i="1" dirty="0" smtClean="0"/>
              <a:t> kad on završava na:</a:t>
            </a:r>
            <a:endParaRPr lang="hr-HR" sz="2600" i="1" dirty="0"/>
          </a:p>
          <a:p>
            <a:pPr>
              <a:lnSpc>
                <a:spcPct val="150000"/>
              </a:lnSpc>
            </a:pPr>
            <a:r>
              <a:rPr lang="hr-HR" sz="2600" dirty="0" smtClean="0"/>
              <a:t>- o </a:t>
            </a:r>
            <a:r>
              <a:rPr lang="hr-HR" sz="2600" dirty="0" smtClean="0">
                <a:sym typeface="Wingdings" panose="05000000000000000000" pitchFamily="2" charset="2"/>
              </a:rPr>
              <a:t>  </a:t>
            </a:r>
            <a:r>
              <a:rPr lang="hr-HR" sz="2600" dirty="0" err="1" smtClean="0">
                <a:sym typeface="Wingdings" panose="05000000000000000000" pitchFamily="2" charset="2"/>
              </a:rPr>
              <a:t>go</a:t>
            </a:r>
            <a:r>
              <a:rPr lang="hr-HR" sz="2600" dirty="0" smtClean="0">
                <a:sym typeface="Wingdings" panose="05000000000000000000" pitchFamily="2" charset="2"/>
              </a:rPr>
              <a:t>           ,      do</a:t>
            </a:r>
          </a:p>
          <a:p>
            <a:pPr>
              <a:lnSpc>
                <a:spcPct val="150000"/>
              </a:lnSpc>
            </a:pPr>
            <a:r>
              <a:rPr lang="hr-HR" sz="2600" dirty="0" smtClean="0">
                <a:sym typeface="Wingdings" panose="05000000000000000000" pitchFamily="2" charset="2"/>
              </a:rPr>
              <a:t>- </a:t>
            </a:r>
            <a:r>
              <a:rPr lang="hr-HR" sz="2600" dirty="0" err="1" smtClean="0">
                <a:sym typeface="Wingdings" panose="05000000000000000000" pitchFamily="2" charset="2"/>
              </a:rPr>
              <a:t>sh</a:t>
            </a:r>
            <a:r>
              <a:rPr lang="hr-HR" sz="2600" dirty="0" smtClean="0">
                <a:sym typeface="Wingdings" panose="05000000000000000000" pitchFamily="2" charset="2"/>
              </a:rPr>
              <a:t>  </a:t>
            </a:r>
            <a:r>
              <a:rPr lang="hr-HR" sz="2600" dirty="0" err="1" smtClean="0">
                <a:sym typeface="Wingdings" panose="05000000000000000000" pitchFamily="2" charset="2"/>
              </a:rPr>
              <a:t>wash</a:t>
            </a:r>
            <a:r>
              <a:rPr lang="hr-HR" sz="2600" dirty="0" smtClean="0">
                <a:sym typeface="Wingdings" panose="05000000000000000000" pitchFamily="2" charset="2"/>
              </a:rPr>
              <a:t>       ,   </a:t>
            </a:r>
            <a:r>
              <a:rPr lang="hr-HR" sz="2600" dirty="0" err="1" smtClean="0">
                <a:sym typeface="Wingdings" panose="05000000000000000000" pitchFamily="2" charset="2"/>
              </a:rPr>
              <a:t>splash</a:t>
            </a:r>
            <a:endParaRPr lang="hr-HR" sz="26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hr-HR" sz="2600" dirty="0" smtClean="0">
                <a:sym typeface="Wingdings" panose="05000000000000000000" pitchFamily="2" charset="2"/>
              </a:rPr>
              <a:t>- </a:t>
            </a:r>
            <a:r>
              <a:rPr lang="hr-HR" sz="2600" dirty="0" err="1" smtClean="0">
                <a:sym typeface="Wingdings" panose="05000000000000000000" pitchFamily="2" charset="2"/>
              </a:rPr>
              <a:t>ch</a:t>
            </a:r>
            <a:r>
              <a:rPr lang="hr-HR" sz="2600" dirty="0" smtClean="0">
                <a:sym typeface="Wingdings" panose="05000000000000000000" pitchFamily="2" charset="2"/>
              </a:rPr>
              <a:t>  </a:t>
            </a:r>
            <a:r>
              <a:rPr lang="hr-HR" sz="2600" dirty="0" err="1" smtClean="0">
                <a:sym typeface="Wingdings" panose="05000000000000000000" pitchFamily="2" charset="2"/>
              </a:rPr>
              <a:t>watch</a:t>
            </a:r>
            <a:r>
              <a:rPr lang="hr-HR" sz="2600" dirty="0" smtClean="0">
                <a:sym typeface="Wingdings" panose="05000000000000000000" pitchFamily="2" charset="2"/>
              </a:rPr>
              <a:t>      ,  </a:t>
            </a:r>
            <a:r>
              <a:rPr lang="hr-HR" sz="2600" dirty="0" err="1" smtClean="0">
                <a:sym typeface="Wingdings" panose="05000000000000000000" pitchFamily="2" charset="2"/>
              </a:rPr>
              <a:t>touch</a:t>
            </a:r>
            <a:r>
              <a:rPr lang="hr-HR" sz="2600" dirty="0" smtClean="0">
                <a:sym typeface="Wingdings" panose="05000000000000000000" pitchFamily="2" charset="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hr-HR" sz="2600" dirty="0" smtClean="0">
                <a:sym typeface="Wingdings" panose="05000000000000000000" pitchFamily="2" charset="2"/>
              </a:rPr>
              <a:t>- x  </a:t>
            </a:r>
            <a:r>
              <a:rPr lang="hr-HR" sz="2600" dirty="0" err="1" smtClean="0">
                <a:sym typeface="Wingdings" panose="05000000000000000000" pitchFamily="2" charset="2"/>
              </a:rPr>
              <a:t>fix</a:t>
            </a:r>
            <a:endParaRPr lang="hr-HR" sz="26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hr-HR" sz="2600" dirty="0" smtClean="0">
                <a:sym typeface="Wingdings" panose="05000000000000000000" pitchFamily="2" charset="2"/>
              </a:rPr>
              <a:t>- z  </a:t>
            </a:r>
            <a:r>
              <a:rPr lang="hr-HR" sz="2600" dirty="0" err="1" smtClean="0">
                <a:sym typeface="Wingdings" panose="05000000000000000000" pitchFamily="2" charset="2"/>
              </a:rPr>
              <a:t>buzz</a:t>
            </a:r>
            <a:endParaRPr lang="hr-HR" sz="26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hr-HR" sz="2600" dirty="0" smtClean="0">
                <a:sym typeface="Wingdings" panose="05000000000000000000" pitchFamily="2" charset="2"/>
              </a:rPr>
              <a:t>- </a:t>
            </a:r>
            <a:r>
              <a:rPr lang="hr-HR" sz="2600" dirty="0" err="1" smtClean="0">
                <a:sym typeface="Wingdings" panose="05000000000000000000" pitchFamily="2" charset="2"/>
              </a:rPr>
              <a:t>ss</a:t>
            </a:r>
            <a:r>
              <a:rPr lang="hr-HR" sz="2600" dirty="0" smtClean="0">
                <a:sym typeface="Wingdings" panose="05000000000000000000" pitchFamily="2" charset="2"/>
              </a:rPr>
              <a:t> -&gt; </a:t>
            </a:r>
            <a:r>
              <a:rPr lang="hr-HR" sz="2600" dirty="0" err="1" smtClean="0">
                <a:sym typeface="Wingdings" panose="05000000000000000000" pitchFamily="2" charset="2"/>
              </a:rPr>
              <a:t>kiss</a:t>
            </a:r>
            <a:endParaRPr lang="hr-HR" sz="260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hr-HR" sz="2600" dirty="0" smtClean="0">
              <a:sym typeface="Wingdings" panose="05000000000000000000" pitchFamily="2" charset="2"/>
            </a:endParaRPr>
          </a:p>
          <a:p>
            <a:r>
              <a:rPr lang="hr-HR" sz="2600" dirty="0" err="1" smtClean="0"/>
              <a:t>We</a:t>
            </a:r>
            <a:r>
              <a:rPr lang="hr-HR" sz="2600" dirty="0" smtClean="0"/>
              <a:t> </a:t>
            </a:r>
            <a:r>
              <a:rPr lang="hr-HR" sz="2600" dirty="0" err="1" smtClean="0"/>
              <a:t>add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suffix</a:t>
            </a:r>
            <a:r>
              <a:rPr lang="hr-HR" sz="2600" dirty="0" smtClean="0"/>
              <a:t> </a:t>
            </a:r>
            <a:r>
              <a:rPr lang="hr-HR" sz="2600" dirty="0" smtClean="0">
                <a:solidFill>
                  <a:srgbClr val="00B0F0"/>
                </a:solidFill>
              </a:rPr>
              <a:t>–</a:t>
            </a:r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r>
              <a:rPr lang="hr-HR" sz="2600" dirty="0" smtClean="0"/>
              <a:t>. </a:t>
            </a:r>
          </a:p>
          <a:p>
            <a:r>
              <a:rPr lang="hr-HR" sz="2600" i="1" dirty="0" smtClean="0"/>
              <a:t>Dodajemo nastavak </a:t>
            </a:r>
            <a:r>
              <a:rPr lang="hr-HR" sz="2600" i="1" dirty="0" smtClean="0">
                <a:solidFill>
                  <a:srgbClr val="00B0F0"/>
                </a:solidFill>
              </a:rPr>
              <a:t>–</a:t>
            </a:r>
            <a:r>
              <a:rPr lang="hr-HR" sz="2600" i="1" dirty="0" err="1" smtClean="0">
                <a:solidFill>
                  <a:srgbClr val="00B0F0"/>
                </a:solidFill>
              </a:rPr>
              <a:t>es</a:t>
            </a:r>
            <a:r>
              <a:rPr lang="hr-HR" sz="2600" dirty="0" smtClean="0"/>
              <a:t>.</a:t>
            </a:r>
            <a:endParaRPr lang="hr-HR" sz="2600" i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815703" y="1314451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3299" y="1314451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7425" y="1881666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3343" y="1901905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1250" y="2489361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43337" y="2489360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1162" y="3097056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smtClean="0">
                <a:solidFill>
                  <a:srgbClr val="00B0F0"/>
                </a:solidFill>
              </a:rPr>
              <a:t> </a:t>
            </a:r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4056" y="3664271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7388" y="4271966"/>
            <a:ext cx="700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>
                <a:solidFill>
                  <a:srgbClr val="00B0F0"/>
                </a:solidFill>
              </a:rPr>
              <a:t>es</a:t>
            </a:r>
            <a:endParaRPr lang="hr-HR" sz="2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80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7213" y="1391870"/>
            <a:ext cx="104584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When</a:t>
            </a:r>
            <a:r>
              <a:rPr lang="hr-HR" sz="2600" dirty="0" smtClean="0"/>
              <a:t> a </a:t>
            </a:r>
            <a:r>
              <a:rPr lang="hr-HR" sz="2600" dirty="0" err="1" smtClean="0"/>
              <a:t>verb</a:t>
            </a:r>
            <a:r>
              <a:rPr lang="hr-HR" sz="2600" dirty="0" smtClean="0"/>
              <a:t> </a:t>
            </a:r>
            <a:r>
              <a:rPr lang="hr-HR" sz="2600" dirty="0" err="1" smtClean="0"/>
              <a:t>ends</a:t>
            </a:r>
            <a:r>
              <a:rPr lang="hr-HR" sz="2600" dirty="0" smtClean="0"/>
              <a:t> </a:t>
            </a:r>
            <a:r>
              <a:rPr lang="hr-HR" sz="2600" dirty="0" err="1" smtClean="0"/>
              <a:t>in</a:t>
            </a:r>
            <a:r>
              <a:rPr lang="hr-HR" sz="2600" dirty="0" smtClean="0"/>
              <a:t> a </a:t>
            </a:r>
            <a:r>
              <a:rPr lang="hr-HR" sz="2600" dirty="0" err="1" smtClean="0"/>
              <a:t>consonant</a:t>
            </a:r>
            <a:r>
              <a:rPr lang="hr-HR" sz="2600" dirty="0" smtClean="0"/>
              <a:t> (r, l, b, c, d…) + ”y”, ”y” </a:t>
            </a:r>
            <a:r>
              <a:rPr lang="hr-HR" sz="2600" dirty="0" err="1" smtClean="0"/>
              <a:t>becomes</a:t>
            </a:r>
            <a:r>
              <a:rPr lang="hr-HR" sz="2600" dirty="0" smtClean="0"/>
              <a:t> –</a:t>
            </a:r>
            <a:r>
              <a:rPr lang="hr-HR" sz="2600" dirty="0" err="1" smtClean="0"/>
              <a:t>ie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then</a:t>
            </a:r>
            <a:r>
              <a:rPr lang="hr-HR" sz="2600" dirty="0" smtClean="0"/>
              <a:t> </a:t>
            </a:r>
            <a:r>
              <a:rPr lang="hr-HR" sz="2600" dirty="0" err="1" smtClean="0"/>
              <a:t>you</a:t>
            </a:r>
            <a:r>
              <a:rPr lang="hr-HR" sz="2600" dirty="0" smtClean="0"/>
              <a:t> </a:t>
            </a:r>
            <a:r>
              <a:rPr lang="hr-HR" sz="2600" dirty="0" err="1" smtClean="0"/>
              <a:t>add</a:t>
            </a:r>
            <a:r>
              <a:rPr lang="hr-HR" sz="2600" dirty="0" smtClean="0"/>
              <a:t> –</a:t>
            </a:r>
            <a:r>
              <a:rPr lang="hr-HR" sz="2600" dirty="0" err="1" smtClean="0"/>
              <a:t>es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Kad glagol završava na samoglasnik (r, l, b, c, d) i y, y pretvaramo u </a:t>
            </a:r>
            <a:r>
              <a:rPr lang="hr-HR" sz="2600" i="1" dirty="0" err="1" smtClean="0"/>
              <a:t>ie</a:t>
            </a:r>
            <a:r>
              <a:rPr lang="hr-HR" sz="2600" i="1" dirty="0" smtClean="0"/>
              <a:t> i dodajemo nastavak –</a:t>
            </a:r>
            <a:r>
              <a:rPr lang="hr-HR" sz="2600" i="1" dirty="0" err="1" smtClean="0"/>
              <a:t>es</a:t>
            </a:r>
            <a:r>
              <a:rPr lang="hr-HR" sz="2600" i="1" dirty="0" smtClean="0"/>
              <a:t>.</a:t>
            </a:r>
          </a:p>
          <a:p>
            <a:endParaRPr lang="hr-HR" sz="2600" i="1" dirty="0"/>
          </a:p>
          <a:p>
            <a:r>
              <a:rPr lang="hr-HR" sz="2600" i="1" dirty="0"/>
              <a:t> </a:t>
            </a:r>
            <a:r>
              <a:rPr lang="hr-HR" sz="2600" i="1" dirty="0" smtClean="0"/>
              <a:t>				</a:t>
            </a:r>
            <a:r>
              <a:rPr lang="hr-HR" sz="2600" i="1" dirty="0" err="1" smtClean="0"/>
              <a:t>d</a:t>
            </a:r>
            <a:r>
              <a:rPr lang="hr-HR" sz="2600" i="1" dirty="0" err="1" smtClean="0">
                <a:solidFill>
                  <a:srgbClr val="00B050"/>
                </a:solidFill>
              </a:rPr>
              <a:t>r</a:t>
            </a:r>
            <a:r>
              <a:rPr lang="hr-HR" sz="2600" i="1" dirty="0" err="1" smtClean="0">
                <a:solidFill>
                  <a:schemeClr val="accent2"/>
                </a:solidFill>
              </a:rPr>
              <a:t>y</a:t>
            </a:r>
            <a:r>
              <a:rPr lang="hr-HR" sz="2600" i="1" dirty="0" smtClean="0"/>
              <a:t> </a:t>
            </a:r>
            <a:r>
              <a:rPr lang="hr-HR" sz="2600" i="1" dirty="0" smtClean="0">
                <a:sym typeface="Wingdings" panose="05000000000000000000" pitchFamily="2" charset="2"/>
              </a:rPr>
              <a:t> </a:t>
            </a:r>
            <a:r>
              <a:rPr lang="hr-HR" sz="2600" i="1" dirty="0" err="1" smtClean="0">
                <a:sym typeface="Wingdings" panose="05000000000000000000" pitchFamily="2" charset="2"/>
              </a:rPr>
              <a:t>d</a:t>
            </a:r>
            <a:r>
              <a:rPr lang="hr-HR" sz="2600" i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r</a:t>
            </a:r>
            <a:r>
              <a:rPr lang="hr-HR" sz="2600" i="1" dirty="0" err="1" smtClean="0">
                <a:solidFill>
                  <a:schemeClr val="accent2"/>
                </a:solidFill>
                <a:sym typeface="Wingdings" panose="05000000000000000000" pitchFamily="2" charset="2"/>
              </a:rPr>
              <a:t>i</a:t>
            </a:r>
            <a:r>
              <a:rPr lang="hr-HR" sz="2600" i="1" dirty="0" err="1" smtClean="0">
                <a:solidFill>
                  <a:srgbClr val="00B0F0"/>
                </a:solidFill>
                <a:sym typeface="Wingdings" panose="05000000000000000000" pitchFamily="2" charset="2"/>
              </a:rPr>
              <a:t>es</a:t>
            </a:r>
            <a:endParaRPr lang="hr-HR" sz="2600" i="1" dirty="0" smtClean="0">
              <a:solidFill>
                <a:srgbClr val="00B0F0"/>
              </a:solidFill>
              <a:sym typeface="Wingdings" panose="05000000000000000000" pitchFamily="2" charset="2"/>
            </a:endParaRPr>
          </a:p>
          <a:p>
            <a:r>
              <a:rPr lang="hr-HR" sz="2600" i="1" dirty="0" smtClean="0">
                <a:sym typeface="Wingdings" panose="05000000000000000000" pitchFamily="2" charset="2"/>
              </a:rPr>
              <a:t>				</a:t>
            </a:r>
            <a:r>
              <a:rPr lang="hr-HR" sz="2600" i="1" dirty="0" err="1" smtClean="0">
                <a:sym typeface="Wingdings" panose="05000000000000000000" pitchFamily="2" charset="2"/>
              </a:rPr>
              <a:t>f</a:t>
            </a:r>
            <a:r>
              <a:rPr lang="hr-HR" sz="2600" i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l</a:t>
            </a:r>
            <a:r>
              <a:rPr lang="hr-HR" sz="2600" i="1" dirty="0" err="1" smtClean="0">
                <a:solidFill>
                  <a:schemeClr val="accent2"/>
                </a:solidFill>
                <a:sym typeface="Wingdings" panose="05000000000000000000" pitchFamily="2" charset="2"/>
              </a:rPr>
              <a:t>y</a:t>
            </a:r>
            <a:r>
              <a:rPr lang="hr-HR" sz="2600" i="1" dirty="0" smtClean="0">
                <a:sym typeface="Wingdings" panose="05000000000000000000" pitchFamily="2" charset="2"/>
              </a:rPr>
              <a:t>  </a:t>
            </a:r>
            <a:r>
              <a:rPr lang="hr-HR" sz="2600" i="1" dirty="0" err="1" smtClean="0">
                <a:sym typeface="Wingdings" panose="05000000000000000000" pitchFamily="2" charset="2"/>
              </a:rPr>
              <a:t>f</a:t>
            </a:r>
            <a:r>
              <a:rPr lang="hr-HR" sz="2600" i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l</a:t>
            </a:r>
            <a:r>
              <a:rPr lang="hr-HR" sz="2600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i</a:t>
            </a:r>
            <a:r>
              <a:rPr lang="hr-HR" sz="2600" i="1" dirty="0" err="1">
                <a:solidFill>
                  <a:srgbClr val="00B0F0"/>
                </a:solidFill>
                <a:sym typeface="Wingdings" panose="05000000000000000000" pitchFamily="2" charset="2"/>
              </a:rPr>
              <a:t>es</a:t>
            </a:r>
            <a:endParaRPr lang="hr-HR" sz="2600" i="1" dirty="0">
              <a:solidFill>
                <a:srgbClr val="00B0F0"/>
              </a:solidFill>
              <a:sym typeface="Wingdings" panose="05000000000000000000" pitchFamily="2" charset="2"/>
            </a:endParaRPr>
          </a:p>
          <a:p>
            <a:r>
              <a:rPr lang="hr-HR" sz="2600" i="1" dirty="0" smtClean="0">
                <a:sym typeface="Wingdings" panose="05000000000000000000" pitchFamily="2" charset="2"/>
              </a:rPr>
              <a:t>				</a:t>
            </a:r>
            <a:r>
              <a:rPr lang="hr-HR" sz="2600" i="1" dirty="0" err="1" smtClean="0">
                <a:sym typeface="Wingdings" panose="05000000000000000000" pitchFamily="2" charset="2"/>
              </a:rPr>
              <a:t>wor</a:t>
            </a:r>
            <a:r>
              <a:rPr lang="hr-HR" sz="2600" i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r</a:t>
            </a:r>
            <a:r>
              <a:rPr lang="hr-HR" sz="2600" i="1" dirty="0" err="1" smtClean="0">
                <a:solidFill>
                  <a:schemeClr val="accent2"/>
                </a:solidFill>
                <a:sym typeface="Wingdings" panose="05000000000000000000" pitchFamily="2" charset="2"/>
              </a:rPr>
              <a:t>y</a:t>
            </a:r>
            <a:r>
              <a:rPr lang="hr-HR" sz="2600" i="1" dirty="0" smtClean="0">
                <a:sym typeface="Wingdings" panose="05000000000000000000" pitchFamily="2" charset="2"/>
              </a:rPr>
              <a:t>  </a:t>
            </a:r>
            <a:r>
              <a:rPr lang="hr-HR" sz="2600" i="1" dirty="0" err="1" smtClean="0">
                <a:sym typeface="Wingdings" panose="05000000000000000000" pitchFamily="2" charset="2"/>
              </a:rPr>
              <a:t>wor</a:t>
            </a:r>
            <a:r>
              <a:rPr lang="hr-HR" sz="2600" i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r</a:t>
            </a:r>
            <a:r>
              <a:rPr lang="hr-HR" sz="2600" i="1" dirty="0" err="1">
                <a:solidFill>
                  <a:schemeClr val="accent2"/>
                </a:solidFill>
                <a:sym typeface="Wingdings" panose="05000000000000000000" pitchFamily="2" charset="2"/>
              </a:rPr>
              <a:t>i</a:t>
            </a:r>
            <a:r>
              <a:rPr lang="hr-HR" sz="2600" i="1" dirty="0" err="1">
                <a:solidFill>
                  <a:srgbClr val="00B0F0"/>
                </a:solidFill>
                <a:sym typeface="Wingdings" panose="05000000000000000000" pitchFamily="2" charset="2"/>
              </a:rPr>
              <a:t>es</a:t>
            </a:r>
            <a:endParaRPr lang="hr-HR" sz="2600" i="1" dirty="0">
              <a:solidFill>
                <a:srgbClr val="00B0F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07246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844955" cy="67083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4264" y="354843"/>
            <a:ext cx="6801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workbook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33.</a:t>
            </a:r>
            <a:br>
              <a:rPr lang="hr-HR" sz="2400" dirty="0" smtClean="0"/>
            </a:br>
            <a:r>
              <a:rPr lang="hr-HR" sz="2400" i="1" dirty="0" smtClean="0"/>
              <a:t>Otvori radnu bilježnicu na str. 33.</a:t>
            </a:r>
            <a:endParaRPr lang="hr-HR" sz="24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291" y="866989"/>
            <a:ext cx="7521328" cy="58687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4291" y="143713"/>
            <a:ext cx="94869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Pročitaj intervju s Harryjem i potom nadopuni tekst o njemu.</a:t>
            </a:r>
            <a:endParaRPr lang="hr-HR" sz="2600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23" y="2048735"/>
            <a:ext cx="11503627" cy="21905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93597" y="2136753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has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87717" y="2559771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loves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9571" y="2572100"/>
            <a:ext cx="2222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92D050"/>
                </a:solidFill>
              </a:rPr>
              <a:t>d</a:t>
            </a:r>
            <a:r>
              <a:rPr lang="hr-HR" sz="2400" b="1" dirty="0" err="1" smtClean="0">
                <a:solidFill>
                  <a:srgbClr val="92D050"/>
                </a:solidFill>
              </a:rPr>
              <a:t>oesn’t</a:t>
            </a:r>
            <a:r>
              <a:rPr lang="hr-HR" sz="2400" b="1" dirty="0" smtClean="0">
                <a:solidFill>
                  <a:srgbClr val="92D050"/>
                </a:solidFill>
              </a:rPr>
              <a:t> </a:t>
            </a:r>
            <a:r>
              <a:rPr lang="hr-HR" sz="2400" b="1" dirty="0" err="1" smtClean="0">
                <a:solidFill>
                  <a:srgbClr val="92D050"/>
                </a:solidFill>
              </a:rPr>
              <a:t>walk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0894" y="2913180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lives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359" y="3009135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takes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03447" y="2949199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is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36773" y="3354198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plays</a:t>
            </a:r>
            <a:endParaRPr lang="hr-HR" sz="2400" b="1" dirty="0">
              <a:solidFill>
                <a:srgbClr val="92D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95235" y="3326297"/>
            <a:ext cx="15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92D050"/>
                </a:solidFill>
              </a:rPr>
              <a:t>plays</a:t>
            </a:r>
            <a:endParaRPr lang="hr-HR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1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=""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47620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7212" y="2460296"/>
            <a:ext cx="97489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SELF</a:t>
            </a:r>
            <a:r>
              <a:rPr lang="hr-HR" sz="2400" dirty="0" smtClean="0"/>
              <a:t> </a:t>
            </a:r>
            <a:r>
              <a:rPr lang="hr-HR" sz="2400" dirty="0" err="1" smtClean="0"/>
              <a:t>CHECK</a:t>
            </a:r>
            <a:r>
              <a:rPr lang="hr-HR" sz="2400" dirty="0" smtClean="0"/>
              <a:t>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8f66c734-eb93-4e57-b514-41153d7aba63</a:t>
            </a:r>
            <a:r>
              <a:rPr lang="hr-HR" sz="2400" dirty="0" smtClean="0">
                <a:hlinkClick r:id="rId4"/>
              </a:rPr>
              <a:t>/</a:t>
            </a:r>
            <a:endParaRPr lang="hr-HR" sz="2400" dirty="0" smtClean="0"/>
          </a:p>
          <a:p>
            <a:endParaRPr lang="hr-HR" sz="2400" b="1" dirty="0" smtClean="0"/>
          </a:p>
          <a:p>
            <a:pPr algn="ctr"/>
            <a:endParaRPr lang="hr-HR" sz="2400" b="1" dirty="0" smtClean="0"/>
          </a:p>
          <a:p>
            <a:r>
              <a:rPr lang="en-US" sz="2400" dirty="0"/>
              <a:t> </a:t>
            </a:r>
            <a:r>
              <a:rPr lang="hr-HR" sz="2400" dirty="0" smtClean="0"/>
              <a:t>Prisjeti se </a:t>
            </a:r>
            <a:r>
              <a:rPr lang="hr-HR" sz="2400" dirty="0" err="1" smtClean="0"/>
              <a:t>Ollijevih</a:t>
            </a:r>
            <a:r>
              <a:rPr lang="hr-HR" sz="2400" dirty="0" smtClean="0"/>
              <a:t> osobina te označi točne rečenice.</a:t>
            </a:r>
            <a:endParaRPr lang="hr-H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194743" y="986809"/>
            <a:ext cx="641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err="1" smtClean="0"/>
              <a:t>SELF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CHECK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20361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06154" y="328989"/>
            <a:ext cx="630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Look at the picture and answer the questions.</a:t>
            </a:r>
          </a:p>
          <a:p>
            <a:r>
              <a:rPr lang="hr-HR" sz="2400" i="1" dirty="0" smtClean="0"/>
              <a:t>Pogledaj sliku i odgovori na pitanja.</a:t>
            </a:r>
            <a:endParaRPr lang="hr-HR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106154" y="2346403"/>
            <a:ext cx="630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Who is he?</a:t>
            </a:r>
          </a:p>
          <a:p>
            <a:r>
              <a:rPr lang="hr-HR" sz="2400" i="1" dirty="0" smtClean="0"/>
              <a:t>Tko je on?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6154" y="1393867"/>
            <a:ext cx="630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Who can you see?</a:t>
            </a:r>
          </a:p>
          <a:p>
            <a:r>
              <a:rPr lang="hr-HR" sz="2400" dirty="0" smtClean="0"/>
              <a:t>Koga vidiš na slici?</a:t>
            </a:r>
            <a:endParaRPr lang="hr-H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106154" y="3298939"/>
            <a:ext cx="630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What is he like?</a:t>
            </a:r>
            <a:br>
              <a:rPr lang="hr-HR" sz="2400" dirty="0" smtClean="0"/>
            </a:br>
            <a:r>
              <a:rPr lang="hr-HR" sz="2400" i="1" dirty="0" smtClean="0"/>
              <a:t>Kakav je on osoba?</a:t>
            </a:r>
            <a:endParaRPr lang="hr-HR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106154" y="4251475"/>
            <a:ext cx="630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What is in his hands?</a:t>
            </a:r>
          </a:p>
          <a:p>
            <a:r>
              <a:rPr lang="hr-HR" sz="2400" i="1" dirty="0" smtClean="0"/>
              <a:t>Što se nalazi u njegovim rukama?</a:t>
            </a:r>
            <a:endParaRPr lang="hr-HR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106154" y="5204011"/>
            <a:ext cx="6838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Why</a:t>
            </a:r>
            <a:r>
              <a:rPr lang="hr-HR" sz="2400" dirty="0" smtClean="0"/>
              <a:t> do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 smtClean="0"/>
              <a:t> </a:t>
            </a:r>
            <a:r>
              <a:rPr lang="hr-HR" sz="2400" dirty="0" err="1" smtClean="0"/>
              <a:t>other</a:t>
            </a:r>
            <a:r>
              <a:rPr lang="hr-HR" sz="2400" dirty="0" smtClean="0"/>
              <a:t> </a:t>
            </a:r>
            <a:r>
              <a:rPr lang="hr-HR" sz="2400" dirty="0" err="1" smtClean="0"/>
              <a:t>pupils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teachers</a:t>
            </a:r>
            <a:r>
              <a:rPr lang="hr-HR" sz="2400" dirty="0" smtClean="0"/>
              <a:t> </a:t>
            </a:r>
            <a:r>
              <a:rPr lang="hr-HR" sz="2400" dirty="0" err="1" smtClean="0"/>
              <a:t>like</a:t>
            </a:r>
            <a:r>
              <a:rPr lang="hr-HR" sz="2400" dirty="0" smtClean="0"/>
              <a:t> </a:t>
            </a:r>
            <a:r>
              <a:rPr lang="hr-HR" sz="2400" dirty="0" err="1" smtClean="0"/>
              <a:t>him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Zašto ga, po tvom mišljenju, drugi učenici i učitelji vole?</a:t>
            </a:r>
            <a:endParaRPr lang="hr-HR" sz="2400" i="1" dirty="0"/>
          </a:p>
        </p:txBody>
      </p:sp>
      <p:sp>
        <p:nvSpPr>
          <p:cNvPr id="2" name="Rectangle 1"/>
          <p:cNvSpPr/>
          <p:nvPr/>
        </p:nvSpPr>
        <p:spPr>
          <a:xfrm>
            <a:off x="5106154" y="1393867"/>
            <a:ext cx="6838196" cy="512123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" y="328988"/>
            <a:ext cx="4274188" cy="607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7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4844955" cy="67018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8161" y="327546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book</a:t>
            </a:r>
            <a:r>
              <a:rPr lang="hr-HR" sz="2400" dirty="0" smtClean="0"/>
              <a:t> at </a:t>
            </a:r>
            <a:r>
              <a:rPr lang="hr-HR" sz="2400" dirty="0" err="1" smtClean="0"/>
              <a:t>page</a:t>
            </a:r>
            <a:r>
              <a:rPr lang="hr-HR" sz="2400" dirty="0" smtClean="0"/>
              <a:t> 45</a:t>
            </a:r>
            <a:endParaRPr lang="hr-H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374" y="1065556"/>
            <a:ext cx="5418161" cy="50675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18913" y="964254"/>
            <a:ext cx="52134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tick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sentences</a:t>
            </a:r>
            <a:r>
              <a:rPr lang="hr-HR" sz="2400" dirty="0" smtClean="0"/>
              <a:t> </a:t>
            </a:r>
            <a:r>
              <a:rPr lang="hr-HR" sz="2400" dirty="0" err="1" smtClean="0"/>
              <a:t>that</a:t>
            </a:r>
            <a:r>
              <a:rPr lang="hr-HR" sz="2400" dirty="0" smtClean="0"/>
              <a:t> </a:t>
            </a:r>
            <a:r>
              <a:rPr lang="hr-HR" sz="2400" dirty="0" err="1" smtClean="0"/>
              <a:t>you</a:t>
            </a:r>
            <a:r>
              <a:rPr lang="hr-HR" sz="2400" dirty="0" smtClean="0"/>
              <a:t> </a:t>
            </a:r>
            <a:r>
              <a:rPr lang="hr-HR" sz="2400" dirty="0" err="1" smtClean="0"/>
              <a:t>think</a:t>
            </a:r>
            <a:r>
              <a:rPr lang="hr-HR" sz="2400" dirty="0" smtClean="0"/>
              <a:t> </a:t>
            </a:r>
            <a:r>
              <a:rPr lang="hr-HR" sz="2400" dirty="0" err="1" smtClean="0"/>
              <a:t>describe</a:t>
            </a:r>
            <a:r>
              <a:rPr lang="hr-HR" sz="2400" dirty="0" smtClean="0"/>
              <a:t> </a:t>
            </a:r>
            <a:r>
              <a:rPr lang="hr-HR" sz="2400" dirty="0" err="1" smtClean="0"/>
              <a:t>Ollie</a:t>
            </a:r>
            <a:r>
              <a:rPr lang="hr-HR" sz="2400" dirty="0" smtClean="0"/>
              <a:t>.</a:t>
            </a:r>
            <a:r>
              <a:rPr lang="hr-HR" sz="2400" i="1" dirty="0" smtClean="0"/>
              <a:t/>
            </a:r>
            <a:br>
              <a:rPr lang="hr-HR" sz="2400" i="1" dirty="0" smtClean="0"/>
            </a:br>
            <a:r>
              <a:rPr lang="hr-HR" sz="2400" i="1" dirty="0" smtClean="0"/>
              <a:t>Pročitaj rečenice i označi kvačicom one rečenice za koje misliš da točno opisuju </a:t>
            </a:r>
            <a:r>
              <a:rPr lang="hr-HR" sz="2400" i="1" dirty="0" err="1" smtClean="0"/>
              <a:t>Ollija</a:t>
            </a:r>
            <a:r>
              <a:rPr lang="hr-HR" sz="2400" i="1" dirty="0" smtClean="0"/>
              <a:t>.</a:t>
            </a:r>
            <a:endParaRPr lang="hr-HR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353033" y="3078289"/>
            <a:ext cx="4763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Listen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check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Slušaj i provjeri jesu li tvoja predviđanja bila točna.</a:t>
            </a:r>
            <a:endParaRPr lang="hr-HR" sz="2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89110" y="2347415"/>
            <a:ext cx="491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14716" y="4716552"/>
            <a:ext cx="491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hr-HR" sz="2800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74508" y="4901136"/>
            <a:ext cx="45083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 smtClean="0">
                <a:hlinkClick r:id="rId6"/>
              </a:rPr>
              <a:t>www.e-sfera.hr</a:t>
            </a:r>
            <a:r>
              <a:rPr lang="hr-HR" dirty="0" smtClean="0">
                <a:hlinkClick r:id="rId6"/>
              </a:rPr>
              <a:t>/dodatni-digitalni-</a:t>
            </a:r>
            <a:r>
              <a:rPr lang="hr-HR" dirty="0" err="1" smtClean="0">
                <a:hlinkClick r:id="rId6"/>
              </a:rPr>
              <a:t>sadrzaji</a:t>
            </a:r>
            <a:r>
              <a:rPr lang="hr-HR" dirty="0" smtClean="0">
                <a:hlinkClick r:id="rId6"/>
              </a:rPr>
              <a:t>/</a:t>
            </a:r>
            <a:r>
              <a:rPr lang="hr-HR" dirty="0" err="1" smtClean="0">
                <a:hlinkClick r:id="rId6"/>
              </a:rPr>
              <a:t>8f66c734-eb93-4e57-b514-41153d7aba63</a:t>
            </a:r>
            <a:r>
              <a:rPr lang="hr-HR" dirty="0" smtClean="0">
                <a:hlinkClick r:id="rId6"/>
              </a:rPr>
              <a:t>/</a:t>
            </a:r>
            <a:r>
              <a:rPr lang="hr-HR" dirty="0" err="1" smtClean="0">
                <a:hlinkClick r:id="rId6"/>
              </a:rPr>
              <a:t>assets</a:t>
            </a:r>
            <a:r>
              <a:rPr lang="hr-HR" dirty="0" smtClean="0">
                <a:hlinkClick r:id="rId6"/>
              </a:rPr>
              <a:t>/audio/</a:t>
            </a:r>
            <a:r>
              <a:rPr lang="hr-HR" dirty="0" err="1" smtClean="0">
                <a:hlinkClick r:id="rId6"/>
              </a:rPr>
              <a:t>20_interview_part_1.mp3</a:t>
            </a:r>
            <a:endParaRPr lang="hr-HR" dirty="0" smtClean="0"/>
          </a:p>
          <a:p>
            <a:endParaRPr lang="hr-HR" dirty="0" smtClean="0"/>
          </a:p>
        </p:txBody>
      </p:sp>
      <p:pic>
        <p:nvPicPr>
          <p:cNvPr id="14" name="20_interview_part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30369" y="5072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0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73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  <p:bldP spid="5" grpId="1"/>
      <p:bldP spid="7" grpId="0"/>
      <p:bldP spid="8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3457" y="532263"/>
            <a:ext cx="10167582" cy="563231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What</a:t>
            </a:r>
            <a:r>
              <a:rPr lang="hr-HR" sz="2400" dirty="0" smtClean="0"/>
              <a:t> do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expressions</a:t>
            </a:r>
            <a:r>
              <a:rPr lang="hr-HR" sz="2400" dirty="0" smtClean="0"/>
              <a:t> </a:t>
            </a:r>
            <a:r>
              <a:rPr lang="hr-HR" sz="2400" dirty="0" err="1" smtClean="0"/>
              <a:t>mean</a:t>
            </a:r>
            <a:r>
              <a:rPr lang="hr-HR" sz="2400" dirty="0" smtClean="0"/>
              <a:t>?</a:t>
            </a:r>
          </a:p>
          <a:p>
            <a:r>
              <a:rPr lang="hr-HR" sz="2400" i="1" dirty="0" smtClean="0"/>
              <a:t>Što ovi izrazi znače?</a:t>
            </a:r>
          </a:p>
          <a:p>
            <a:endParaRPr lang="hr-HR" sz="2400" i="1" dirty="0"/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study</a:t>
            </a:r>
            <a:r>
              <a:rPr lang="hr-HR" sz="2400" dirty="0" smtClean="0"/>
              <a:t> hard –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help</a:t>
            </a:r>
            <a:r>
              <a:rPr lang="hr-HR" sz="2400" dirty="0" smtClean="0"/>
              <a:t> </a:t>
            </a:r>
            <a:r>
              <a:rPr lang="hr-HR" sz="2400" dirty="0" err="1" smtClean="0"/>
              <a:t>classmates</a:t>
            </a:r>
            <a:r>
              <a:rPr lang="hr-HR" sz="2400" dirty="0" smtClean="0"/>
              <a:t> -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fight</a:t>
            </a:r>
            <a:r>
              <a:rPr lang="hr-HR" sz="2400" dirty="0" smtClean="0"/>
              <a:t>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other</a:t>
            </a:r>
            <a:r>
              <a:rPr lang="hr-HR" sz="2400" dirty="0" smtClean="0"/>
              <a:t> </a:t>
            </a:r>
            <a:r>
              <a:rPr lang="hr-HR" sz="2400" dirty="0" err="1" smtClean="0"/>
              <a:t>children</a:t>
            </a:r>
            <a:r>
              <a:rPr lang="hr-HR" sz="2400" dirty="0" smtClean="0"/>
              <a:t> –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chew</a:t>
            </a:r>
            <a:r>
              <a:rPr lang="hr-HR" sz="2400" dirty="0" smtClean="0"/>
              <a:t> </a:t>
            </a:r>
            <a:r>
              <a:rPr lang="hr-HR" sz="2400" dirty="0" err="1" smtClean="0"/>
              <a:t>gum</a:t>
            </a:r>
            <a:r>
              <a:rPr lang="hr-HR" sz="2400" dirty="0" smtClean="0"/>
              <a:t>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class</a:t>
            </a:r>
            <a:r>
              <a:rPr lang="hr-HR" sz="2400" dirty="0" smtClean="0"/>
              <a:t> –  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gossip</a:t>
            </a:r>
            <a:r>
              <a:rPr lang="hr-HR" sz="2400" dirty="0" smtClean="0"/>
              <a:t> </a:t>
            </a:r>
            <a:r>
              <a:rPr lang="hr-HR" sz="2400" dirty="0" err="1" smtClean="0"/>
              <a:t>about</a:t>
            </a:r>
            <a:r>
              <a:rPr lang="hr-HR" sz="2400" dirty="0" smtClean="0"/>
              <a:t> </a:t>
            </a:r>
            <a:r>
              <a:rPr lang="hr-HR" sz="2400" dirty="0" err="1" smtClean="0"/>
              <a:t>other</a:t>
            </a:r>
            <a:r>
              <a:rPr lang="hr-HR" sz="2400" dirty="0"/>
              <a:t> </a:t>
            </a:r>
            <a:r>
              <a:rPr lang="hr-HR" sz="2400" dirty="0" err="1" smtClean="0"/>
              <a:t>pupils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smtClean="0"/>
              <a:t>talk </a:t>
            </a:r>
            <a:r>
              <a:rPr lang="hr-HR" sz="2400" dirty="0" err="1" smtClean="0"/>
              <a:t>back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err="1"/>
              <a:t>t</a:t>
            </a:r>
            <a:r>
              <a:rPr lang="hr-HR" sz="2400" dirty="0" err="1" smtClean="0"/>
              <a:t>ell</a:t>
            </a:r>
            <a:r>
              <a:rPr lang="hr-HR" sz="2400" dirty="0" smtClean="0"/>
              <a:t> </a:t>
            </a:r>
            <a:r>
              <a:rPr lang="hr-HR" sz="2400" dirty="0" err="1" smtClean="0"/>
              <a:t>lies</a:t>
            </a:r>
            <a:r>
              <a:rPr lang="hr-HR" sz="2400" dirty="0" smtClean="0"/>
              <a:t> – </a:t>
            </a:r>
          </a:p>
          <a:p>
            <a:pPr>
              <a:lnSpc>
                <a:spcPct val="150000"/>
              </a:lnSpc>
            </a:pPr>
            <a:r>
              <a:rPr lang="hr-HR" sz="2400" dirty="0" err="1" smtClean="0"/>
              <a:t>tease</a:t>
            </a:r>
            <a:r>
              <a:rPr lang="hr-HR" sz="2400" dirty="0" smtClean="0"/>
              <a:t> –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0370" y="1770837"/>
            <a:ext cx="287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m</a:t>
            </a:r>
            <a:r>
              <a:rPr lang="hr-HR" sz="2400" i="1" dirty="0" smtClean="0"/>
              <a:t>arljivo učiti</a:t>
            </a:r>
            <a:endParaRPr lang="hr-HR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7671" y="2822677"/>
            <a:ext cx="372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s</a:t>
            </a:r>
            <a:r>
              <a:rPr lang="hr-HR" sz="2400" i="1" dirty="0" smtClean="0"/>
              <a:t>vađati se s drugom djecom</a:t>
            </a:r>
            <a:endParaRPr lang="hr-HR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17409" y="3949562"/>
            <a:ext cx="3496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o</a:t>
            </a:r>
            <a:r>
              <a:rPr lang="hr-HR" sz="2400" i="1" dirty="0" smtClean="0"/>
              <a:t>govarati druge učenike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301922" y="4481819"/>
            <a:ext cx="3516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o</a:t>
            </a:r>
            <a:r>
              <a:rPr lang="hr-HR" sz="2400" i="1" dirty="0" smtClean="0"/>
              <a:t>dgovarati (nepristojno)</a:t>
            </a:r>
            <a:endParaRPr lang="hr-HR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584812" y="3348418"/>
            <a:ext cx="4103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ž</a:t>
            </a:r>
            <a:r>
              <a:rPr lang="hr-HR" sz="2400" i="1" dirty="0" smtClean="0"/>
              <a:t>vakati žvakaću gumu na satu</a:t>
            </a:r>
            <a:endParaRPr lang="hr-HR" sz="2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65633" y="5574756"/>
            <a:ext cx="287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zadirkivati</a:t>
            </a:r>
            <a:endParaRPr lang="hr-HR" sz="2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13212" y="5057068"/>
            <a:ext cx="287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l</a:t>
            </a:r>
            <a:r>
              <a:rPr lang="hr-HR" sz="2400" i="1" dirty="0" smtClean="0"/>
              <a:t>agati, govoriti laži</a:t>
            </a:r>
            <a:endParaRPr lang="hr-HR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29969" y="2320053"/>
            <a:ext cx="4783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/>
              <a:t>p</a:t>
            </a:r>
            <a:r>
              <a:rPr lang="hr-HR" sz="2400" i="1" dirty="0" smtClean="0"/>
              <a:t>omagati prijateljima iz razreda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09300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756" y="1280823"/>
            <a:ext cx="5923128" cy="2398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3458" y="286603"/>
            <a:ext cx="10031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Which</a:t>
            </a:r>
            <a:r>
              <a:rPr lang="hr-HR" sz="2400" dirty="0" smtClean="0"/>
              <a:t> </a:t>
            </a:r>
            <a:r>
              <a:rPr lang="hr-HR" sz="2400" dirty="0" err="1" smtClean="0"/>
              <a:t>of</a:t>
            </a:r>
            <a:r>
              <a:rPr lang="hr-HR" sz="2400" dirty="0" smtClean="0"/>
              <a:t>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things</a:t>
            </a:r>
            <a:r>
              <a:rPr lang="hr-HR" sz="2400" dirty="0" smtClean="0"/>
              <a:t> do </a:t>
            </a:r>
            <a:r>
              <a:rPr lang="hr-HR" sz="2400" dirty="0" err="1" smtClean="0"/>
              <a:t>you</a:t>
            </a:r>
            <a:r>
              <a:rPr lang="hr-HR" sz="2400" dirty="0" smtClean="0"/>
              <a:t> do? </a:t>
            </a:r>
            <a:r>
              <a:rPr lang="hr-HR" sz="2400" dirty="0" err="1" smtClean="0"/>
              <a:t>Write</a:t>
            </a:r>
            <a:r>
              <a:rPr lang="hr-HR" sz="2400" dirty="0"/>
              <a:t> </a:t>
            </a:r>
            <a:r>
              <a:rPr lang="hr-HR" sz="2400" dirty="0" err="1" smtClean="0"/>
              <a:t>them</a:t>
            </a:r>
            <a:r>
              <a:rPr lang="hr-HR" sz="2400" dirty="0" smtClean="0"/>
              <a:t> </a:t>
            </a:r>
            <a:r>
              <a:rPr lang="hr-HR" sz="2400" dirty="0" err="1" smtClean="0"/>
              <a:t>down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Koje od ovih stvari radiš? Po uzoru na zadatak </a:t>
            </a:r>
            <a:r>
              <a:rPr lang="hr-HR" sz="2400" i="1" dirty="0" err="1" smtClean="0"/>
              <a:t>1a</a:t>
            </a:r>
            <a:r>
              <a:rPr lang="hr-HR" sz="2400" i="1" dirty="0" smtClean="0"/>
              <a:t> napiši tri stvari koje radiš.</a:t>
            </a:r>
            <a:endParaRPr lang="hr-HR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873458" y="3842856"/>
            <a:ext cx="10031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Which</a:t>
            </a:r>
            <a:r>
              <a:rPr lang="hr-HR" sz="2400" dirty="0" smtClean="0"/>
              <a:t> </a:t>
            </a:r>
            <a:r>
              <a:rPr lang="hr-HR" sz="2400" dirty="0" err="1" smtClean="0"/>
              <a:t>of</a:t>
            </a:r>
            <a:r>
              <a:rPr lang="hr-HR" sz="2400" dirty="0" smtClean="0"/>
              <a:t> </a:t>
            </a:r>
            <a:r>
              <a:rPr lang="hr-HR" sz="2400" dirty="0" err="1" smtClean="0"/>
              <a:t>these</a:t>
            </a:r>
            <a:r>
              <a:rPr lang="hr-HR" sz="2400" dirty="0" smtClean="0"/>
              <a:t> </a:t>
            </a:r>
            <a:r>
              <a:rPr lang="hr-HR" sz="2400" dirty="0" err="1" smtClean="0"/>
              <a:t>things</a:t>
            </a:r>
            <a:r>
              <a:rPr lang="hr-HR" sz="2400" dirty="0" smtClean="0"/>
              <a:t> </a:t>
            </a:r>
            <a:r>
              <a:rPr lang="hr-HR" sz="2400" dirty="0" err="1" smtClean="0"/>
              <a:t>does</a:t>
            </a:r>
            <a:r>
              <a:rPr lang="hr-HR" sz="2400" dirty="0" smtClean="0"/>
              <a:t>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friend</a:t>
            </a:r>
            <a:r>
              <a:rPr lang="hr-HR" sz="2400" dirty="0" smtClean="0"/>
              <a:t> do? </a:t>
            </a:r>
            <a:r>
              <a:rPr lang="hr-HR" sz="2400" dirty="0" err="1" smtClean="0"/>
              <a:t>Write</a:t>
            </a:r>
            <a:r>
              <a:rPr lang="hr-HR" sz="2400" dirty="0"/>
              <a:t> </a:t>
            </a:r>
            <a:r>
              <a:rPr lang="hr-HR" sz="2400" dirty="0" err="1" smtClean="0"/>
              <a:t>them</a:t>
            </a:r>
            <a:r>
              <a:rPr lang="hr-HR" sz="2400" dirty="0" smtClean="0"/>
              <a:t> </a:t>
            </a:r>
            <a:r>
              <a:rPr lang="hr-HR" sz="2400" dirty="0" err="1" smtClean="0"/>
              <a:t>down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Koje od ovih stvari radi tvoj prijatelj/</a:t>
            </a:r>
            <a:r>
              <a:rPr lang="hr-HR" sz="2400" i="1" dirty="0" err="1" smtClean="0"/>
              <a:t>ica</a:t>
            </a:r>
            <a:r>
              <a:rPr lang="hr-HR" sz="2400" i="1" dirty="0" smtClean="0"/>
              <a:t>? Napiši dvije stvari koje on/a radi.</a:t>
            </a:r>
            <a:endParaRPr lang="hr-HR" sz="24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358" y="4673853"/>
            <a:ext cx="6441924" cy="194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07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52811"/>
            <a:ext cx="10753519" cy="54623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0113" y="428625"/>
            <a:ext cx="90011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i="1" dirty="0" smtClean="0"/>
              <a:t>Pročitaj intervju i odgovori: </a:t>
            </a:r>
            <a:r>
              <a:rPr lang="hr-HR" sz="2600" i="1" dirty="0" smtClean="0"/>
              <a:t>Zbog čega </a:t>
            </a:r>
            <a:r>
              <a:rPr lang="hr-HR" sz="2600" i="1" dirty="0" err="1" smtClean="0"/>
              <a:t>Tia</a:t>
            </a:r>
            <a:r>
              <a:rPr lang="hr-HR" sz="2600" i="1" dirty="0" smtClean="0"/>
              <a:t> voli biti u školi?</a:t>
            </a:r>
            <a:endParaRPr lang="hr-HR" sz="2600" i="1" dirty="0"/>
          </a:p>
        </p:txBody>
      </p:sp>
    </p:spTree>
    <p:extLst>
      <p:ext uri="{BB962C8B-B14F-4D97-AF65-F5344CB8AC3E}">
        <p14:creationId xmlns:p14="http://schemas.microsoft.com/office/powerpoint/2010/main" val="51684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01" y="1671638"/>
            <a:ext cx="9618975" cy="44434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88" y="528638"/>
            <a:ext cx="9286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</a:t>
            </a:r>
            <a:r>
              <a:rPr lang="hr-HR" sz="2400" dirty="0" smtClean="0"/>
              <a:t> </a:t>
            </a:r>
            <a:r>
              <a:rPr lang="hr-HR" sz="2400" dirty="0" err="1" smtClean="0"/>
              <a:t>again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choose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correct</a:t>
            </a:r>
            <a:r>
              <a:rPr lang="hr-HR" sz="2400" dirty="0" smtClean="0"/>
              <a:t> </a:t>
            </a:r>
            <a:r>
              <a:rPr lang="hr-HR" sz="2400" dirty="0" err="1" smtClean="0"/>
              <a:t>answer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Ponovno pročitaj tekst i odaberi točan odgovor.</a:t>
            </a:r>
            <a:endParaRPr lang="hr-HR" sz="2400" i="1" dirty="0"/>
          </a:p>
        </p:txBody>
      </p:sp>
      <p:sp>
        <p:nvSpPr>
          <p:cNvPr id="8" name="Oval 7"/>
          <p:cNvSpPr/>
          <p:nvPr/>
        </p:nvSpPr>
        <p:spPr>
          <a:xfrm>
            <a:off x="1871663" y="2386013"/>
            <a:ext cx="300037" cy="271462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/>
          <p:cNvSpPr/>
          <p:nvPr/>
        </p:nvSpPr>
        <p:spPr>
          <a:xfrm>
            <a:off x="1871662" y="3509963"/>
            <a:ext cx="300038" cy="304800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/>
          <p:cNvSpPr/>
          <p:nvPr/>
        </p:nvSpPr>
        <p:spPr>
          <a:xfrm>
            <a:off x="1871662" y="4693443"/>
            <a:ext cx="300038" cy="321469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6620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8613" y="428625"/>
            <a:ext cx="11544300" cy="959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the part of the text marked with </a:t>
            </a:r>
            <a:r>
              <a:rPr lang="en-US" sz="2400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grey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Underline the verbs in it. </a:t>
            </a:r>
            <a:endParaRPr lang="hr-HR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hr-HR" sz="24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Pogledaj dio teksta označen </a:t>
            </a:r>
            <a:r>
              <a:rPr lang="hr-HR" sz="2400" i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sivom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bojom. Podcrtaj glagole u tom dijelu. </a:t>
            </a:r>
            <a:endParaRPr lang="hr-HR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22" y="1900238"/>
            <a:ext cx="9986162" cy="4757738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729413" y="4843463"/>
            <a:ext cx="614362" cy="14287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024938" y="4838532"/>
            <a:ext cx="604837" cy="4931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976688" y="5186363"/>
            <a:ext cx="495300" cy="4594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005388" y="5224464"/>
            <a:ext cx="604837" cy="4931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220076" y="5186363"/>
            <a:ext cx="604837" cy="4931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062163" y="5557837"/>
            <a:ext cx="438149" cy="18882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976688" y="5576719"/>
            <a:ext cx="604837" cy="4931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148763" y="5576719"/>
            <a:ext cx="481012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0677526" y="5576719"/>
            <a:ext cx="280987" cy="169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919788" y="5957888"/>
            <a:ext cx="423862" cy="4594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51311" y="5957888"/>
            <a:ext cx="321127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7129464" y="4557713"/>
            <a:ext cx="214312" cy="300037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" name="Oval 31"/>
          <p:cNvSpPr/>
          <p:nvPr/>
        </p:nvSpPr>
        <p:spPr>
          <a:xfrm>
            <a:off x="2324843" y="5276682"/>
            <a:ext cx="214312" cy="300037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" name="Oval 32"/>
          <p:cNvSpPr/>
          <p:nvPr/>
        </p:nvSpPr>
        <p:spPr>
          <a:xfrm>
            <a:off x="5880391" y="6274511"/>
            <a:ext cx="214312" cy="300037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" name="Rectangle 33"/>
          <p:cNvSpPr/>
          <p:nvPr/>
        </p:nvSpPr>
        <p:spPr>
          <a:xfrm>
            <a:off x="547688" y="375166"/>
            <a:ext cx="3766953" cy="959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hr-H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</a:t>
            </a:r>
            <a:r>
              <a:rPr lang="hr-H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hr-H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hr-H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notice</a:t>
            </a:r>
            <a:r>
              <a:rPr lang="hr-H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1000"/>
              </a:spcAft>
            </a:pPr>
            <a:r>
              <a:rPr lang="hr-HR" sz="24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Što primjećuješ?</a:t>
            </a:r>
            <a:endParaRPr lang="hr-HR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14641" y="599024"/>
            <a:ext cx="6133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>
                <a:solidFill>
                  <a:srgbClr val="FF0000"/>
                </a:solidFill>
              </a:rPr>
              <a:t>Nekim glagolima je dodan nastavak „-s”.</a:t>
            </a:r>
            <a:endParaRPr lang="hr-HR" sz="2400" i="1" dirty="0">
              <a:solidFill>
                <a:srgbClr val="FF0000"/>
              </a:solidFill>
            </a:endParaRPr>
          </a:p>
        </p:txBody>
      </p:sp>
      <p:cxnSp>
        <p:nvCxnSpPr>
          <p:cNvPr id="54" name="Straight Connector 53"/>
          <p:cNvCxnSpPr>
            <a:endCxn id="33" idx="5"/>
          </p:cNvCxnSpPr>
          <p:nvPr/>
        </p:nvCxnSpPr>
        <p:spPr>
          <a:xfrm flipV="1">
            <a:off x="5314951" y="6530609"/>
            <a:ext cx="748367" cy="36119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8" y="2472993"/>
            <a:ext cx="11651551" cy="2477629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3590604" y="2565788"/>
            <a:ext cx="2504099" cy="334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9" name="Rectangle 58"/>
          <p:cNvSpPr/>
          <p:nvPr/>
        </p:nvSpPr>
        <p:spPr>
          <a:xfrm>
            <a:off x="9629775" y="2900518"/>
            <a:ext cx="2019183" cy="4100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0" name="Rectangle 59"/>
          <p:cNvSpPr/>
          <p:nvPr/>
        </p:nvSpPr>
        <p:spPr>
          <a:xfrm>
            <a:off x="475736" y="3378828"/>
            <a:ext cx="1098232" cy="354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1" name="Rectangle 60"/>
          <p:cNvSpPr/>
          <p:nvPr/>
        </p:nvSpPr>
        <p:spPr>
          <a:xfrm>
            <a:off x="3143250" y="4509510"/>
            <a:ext cx="2188369" cy="39644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954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4" grpId="1"/>
      <p:bldP spid="35" grpId="0"/>
      <p:bldP spid="35" grpId="1"/>
      <p:bldP spid="58" grpId="0" animBg="1"/>
      <p:bldP spid="59" grpId="0" animBg="1"/>
      <p:bldP spid="60" grpId="0" animBg="1"/>
      <p:bldP spid="6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1157</Words>
  <Application>Microsoft Office PowerPoint</Application>
  <PresentationFormat>Widescreen</PresentationFormat>
  <Paragraphs>216</Paragraphs>
  <Slides>25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Wingdings 2</vt:lpstr>
      <vt:lpstr>Office Theme</vt:lpstr>
      <vt:lpstr>UNIT 3: School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180</cp:revision>
  <dcterms:created xsi:type="dcterms:W3CDTF">2020-09-19T11:02:00Z</dcterms:created>
  <dcterms:modified xsi:type="dcterms:W3CDTF">2020-11-29T16:05:59Z</dcterms:modified>
</cp:coreProperties>
</file>